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  <p:sldMasterId id="2147483670" r:id="rId2"/>
    <p:sldMasterId id="2147483673" r:id="rId3"/>
    <p:sldMasterId id="2147483676" r:id="rId4"/>
    <p:sldMasterId id="2147483679" r:id="rId5"/>
    <p:sldMasterId id="2147483688" r:id="rId6"/>
    <p:sldMasterId id="2147483691" r:id="rId7"/>
    <p:sldMasterId id="2147483708" r:id="rId8"/>
    <p:sldMasterId id="2147483726" r:id="rId9"/>
  </p:sldMasterIdLst>
  <p:notesMasterIdLst>
    <p:notesMasterId r:id="rId41"/>
  </p:notesMasterIdLst>
  <p:sldIdLst>
    <p:sldId id="17148" r:id="rId10"/>
    <p:sldId id="657" r:id="rId11"/>
    <p:sldId id="1372" r:id="rId12"/>
    <p:sldId id="658" r:id="rId13"/>
    <p:sldId id="661" r:id="rId14"/>
    <p:sldId id="656" r:id="rId15"/>
    <p:sldId id="665" r:id="rId16"/>
    <p:sldId id="667" r:id="rId17"/>
    <p:sldId id="17098" r:id="rId18"/>
    <p:sldId id="17147" r:id="rId19"/>
    <p:sldId id="17127" r:id="rId20"/>
    <p:sldId id="17128" r:id="rId21"/>
    <p:sldId id="17112" r:id="rId22"/>
    <p:sldId id="370" r:id="rId23"/>
    <p:sldId id="17129" r:id="rId24"/>
    <p:sldId id="291" r:id="rId25"/>
    <p:sldId id="17130" r:id="rId26"/>
    <p:sldId id="664" r:id="rId27"/>
    <p:sldId id="670" r:id="rId28"/>
    <p:sldId id="666" r:id="rId29"/>
    <p:sldId id="669" r:id="rId30"/>
    <p:sldId id="17131" r:id="rId31"/>
    <p:sldId id="17140" r:id="rId32"/>
    <p:sldId id="17141" r:id="rId33"/>
    <p:sldId id="17142" r:id="rId34"/>
    <p:sldId id="17093" r:id="rId35"/>
    <p:sldId id="17095" r:id="rId36"/>
    <p:sldId id="17092" r:id="rId37"/>
    <p:sldId id="17097" r:id="rId38"/>
    <p:sldId id="17110" r:id="rId39"/>
    <p:sldId id="171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A34AC84-6D01-4448-A5A4-A46464A35886}">
          <p14:sldIdLst>
            <p14:sldId id="17148"/>
            <p14:sldId id="657"/>
            <p14:sldId id="1372"/>
            <p14:sldId id="658"/>
            <p14:sldId id="661"/>
            <p14:sldId id="656"/>
            <p14:sldId id="665"/>
            <p14:sldId id="667"/>
            <p14:sldId id="17098"/>
            <p14:sldId id="17147"/>
            <p14:sldId id="17127"/>
            <p14:sldId id="17128"/>
            <p14:sldId id="17112"/>
            <p14:sldId id="370"/>
            <p14:sldId id="17129"/>
            <p14:sldId id="291"/>
            <p14:sldId id="17130"/>
            <p14:sldId id="664"/>
            <p14:sldId id="670"/>
            <p14:sldId id="666"/>
            <p14:sldId id="669"/>
            <p14:sldId id="17131"/>
            <p14:sldId id="17140"/>
            <p14:sldId id="17141"/>
            <p14:sldId id="17142"/>
            <p14:sldId id="17093"/>
            <p14:sldId id="17095"/>
            <p14:sldId id="17092"/>
            <p14:sldId id="17097"/>
            <p14:sldId id="17110"/>
            <p14:sldId id="171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558"/>
  </p:normalViewPr>
  <p:slideViewPr>
    <p:cSldViewPr snapToGrid="0" snapToObjects="1">
      <p:cViewPr varScale="1">
        <p:scale>
          <a:sx n="64" d="100"/>
          <a:sy n="64" d="100"/>
        </p:scale>
        <p:origin x="74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М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005E7F"/>
                      </a:solidFill>
                      <a:latin typeface="HSE Sans" panose="02000000000000000000" pitchFamily="50" charset="-52"/>
                      <a:ea typeface="+mn-ea"/>
                      <a:cs typeface="+mn-cs"/>
                    </a:defRPr>
                  </a:pPr>
                  <a:endParaRPr lang="ru-RU"/>
                </a:p>
              </c:txPr>
            </c:trendlineLbl>
          </c:trendline>
          <c:xVal>
            <c:numRef>
              <c:f>Лист2!$D$37:$D$71</c:f>
              <c:numCache>
                <c:formatCode>General</c:formatCode>
                <c:ptCount val="35"/>
                <c:pt idx="0">
                  <c:v>154.54780273503633</c:v>
                </c:pt>
                <c:pt idx="1">
                  <c:v>158.49813170393969</c:v>
                </c:pt>
                <c:pt idx="2">
                  <c:v>163.21732874892047</c:v>
                </c:pt>
                <c:pt idx="3">
                  <c:v>168.05456481951694</c:v>
                </c:pt>
                <c:pt idx="4">
                  <c:v>175.69169137946068</c:v>
                </c:pt>
                <c:pt idx="5">
                  <c:v>178.26254530775304</c:v>
                </c:pt>
                <c:pt idx="6">
                  <c:v>186.19118793778918</c:v>
                </c:pt>
                <c:pt idx="7">
                  <c:v>154.27572386636663</c:v>
                </c:pt>
                <c:pt idx="8">
                  <c:v>159.32458654322829</c:v>
                </c:pt>
                <c:pt idx="9">
                  <c:v>163.80869088696568</c:v>
                </c:pt>
                <c:pt idx="10">
                  <c:v>171.21914277557957</c:v>
                </c:pt>
                <c:pt idx="11">
                  <c:v>176.70704112026766</c:v>
                </c:pt>
                <c:pt idx="12">
                  <c:v>181.8634553755671</c:v>
                </c:pt>
                <c:pt idx="13">
                  <c:v>183.81908914963716</c:v>
                </c:pt>
                <c:pt idx="14">
                  <c:v>156.31465878434918</c:v>
                </c:pt>
                <c:pt idx="15">
                  <c:v>160.59032108030695</c:v>
                </c:pt>
                <c:pt idx="16">
                  <c:v>163.84540953174638</c:v>
                </c:pt>
                <c:pt idx="17">
                  <c:v>170.21304758177723</c:v>
                </c:pt>
                <c:pt idx="18">
                  <c:v>173.53317752195173</c:v>
                </c:pt>
                <c:pt idx="19">
                  <c:v>178.63737423396455</c:v>
                </c:pt>
                <c:pt idx="20">
                  <c:v>186.01024676286318</c:v>
                </c:pt>
                <c:pt idx="21">
                  <c:v>156.65954040025963</c:v>
                </c:pt>
                <c:pt idx="22">
                  <c:v>158.61400724420812</c:v>
                </c:pt>
                <c:pt idx="23">
                  <c:v>164.50770244848073</c:v>
                </c:pt>
                <c:pt idx="24">
                  <c:v>169.73483596496018</c:v>
                </c:pt>
                <c:pt idx="25">
                  <c:v>176.09971347665669</c:v>
                </c:pt>
                <c:pt idx="26">
                  <c:v>180.49197557953445</c:v>
                </c:pt>
                <c:pt idx="27">
                  <c:v>184.73518325766844</c:v>
                </c:pt>
                <c:pt idx="28">
                  <c:v>155</c:v>
                </c:pt>
                <c:pt idx="29">
                  <c:v>160</c:v>
                </c:pt>
                <c:pt idx="30">
                  <c:v>165</c:v>
                </c:pt>
                <c:pt idx="31">
                  <c:v>170</c:v>
                </c:pt>
                <c:pt idx="32">
                  <c:v>175</c:v>
                </c:pt>
                <c:pt idx="33">
                  <c:v>180</c:v>
                </c:pt>
                <c:pt idx="34">
                  <c:v>185</c:v>
                </c:pt>
              </c:numCache>
            </c:numRef>
          </c:xVal>
          <c:yVal>
            <c:numRef>
              <c:f>Лист2!$E$37:$E$71</c:f>
              <c:numCache>
                <c:formatCode>General</c:formatCode>
                <c:ptCount val="35"/>
                <c:pt idx="0">
                  <c:v>54.990086828129662</c:v>
                </c:pt>
                <c:pt idx="1">
                  <c:v>60.011220480627443</c:v>
                </c:pt>
                <c:pt idx="2">
                  <c:v>63.695024584961722</c:v>
                </c:pt>
                <c:pt idx="3">
                  <c:v>69.776668738782888</c:v>
                </c:pt>
                <c:pt idx="4">
                  <c:v>75.505173787707591</c:v>
                </c:pt>
                <c:pt idx="5">
                  <c:v>73.006325418037051</c:v>
                </c:pt>
                <c:pt idx="6">
                  <c:v>80.389906587648426</c:v>
                </c:pt>
                <c:pt idx="7">
                  <c:v>53.438961895931421</c:v>
                </c:pt>
                <c:pt idx="8">
                  <c:v>59.147007256994812</c:v>
                </c:pt>
                <c:pt idx="9">
                  <c:v>63.173803406868139</c:v>
                </c:pt>
                <c:pt idx="10">
                  <c:v>68.983625891218182</c:v>
                </c:pt>
                <c:pt idx="11">
                  <c:v>71.48036875602628</c:v>
                </c:pt>
                <c:pt idx="12">
                  <c:v>76.135601760848274</c:v>
                </c:pt>
                <c:pt idx="13">
                  <c:v>79.382371440347399</c:v>
                </c:pt>
                <c:pt idx="14">
                  <c:v>58.094775343043978</c:v>
                </c:pt>
                <c:pt idx="15">
                  <c:v>59.05484264314002</c:v>
                </c:pt>
                <c:pt idx="16">
                  <c:v>60.415491618893348</c:v>
                </c:pt>
                <c:pt idx="17">
                  <c:v>69.289574970734577</c:v>
                </c:pt>
                <c:pt idx="18">
                  <c:v>73.062710423060821</c:v>
                </c:pt>
                <c:pt idx="19">
                  <c:v>71.675637506470977</c:v>
                </c:pt>
                <c:pt idx="20">
                  <c:v>81.830351810286842</c:v>
                </c:pt>
                <c:pt idx="21">
                  <c:v>56.596555637919536</c:v>
                </c:pt>
                <c:pt idx="22">
                  <c:v>61.908700782113598</c:v>
                </c:pt>
                <c:pt idx="23">
                  <c:v>66.39631988482158</c:v>
                </c:pt>
                <c:pt idx="24">
                  <c:v>69.836703081136605</c:v>
                </c:pt>
                <c:pt idx="25">
                  <c:v>72.026263069906619</c:v>
                </c:pt>
                <c:pt idx="26">
                  <c:v>75.929348958549753</c:v>
                </c:pt>
                <c:pt idx="27">
                  <c:v>79.536156488889105</c:v>
                </c:pt>
                <c:pt idx="28">
                  <c:v>56</c:v>
                </c:pt>
                <c:pt idx="29">
                  <c:v>60</c:v>
                </c:pt>
                <c:pt idx="30">
                  <c:v>63.5</c:v>
                </c:pt>
                <c:pt idx="31">
                  <c:v>68</c:v>
                </c:pt>
                <c:pt idx="32">
                  <c:v>72</c:v>
                </c:pt>
                <c:pt idx="33">
                  <c:v>75</c:v>
                </c:pt>
                <c:pt idx="34">
                  <c:v>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797-4BBA-A79A-3186F5206E1D}"/>
            </c:ext>
          </c:extLst>
        </c:ser>
        <c:ser>
          <c:idx val="1"/>
          <c:order val="1"/>
          <c:tx>
            <c:v>Ж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numFmt formatCode="General" sourceLinked="0"/>
              <c:spPr>
                <a:solidFill>
                  <a:srgbClr val="FFFFFF">
                    <a:alpha val="67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rgbClr val="005E7F"/>
                      </a:solidFill>
                      <a:latin typeface="HSE Sans" panose="02000000000000000000" pitchFamily="50" charset="-52"/>
                      <a:ea typeface="+mn-ea"/>
                      <a:cs typeface="+mn-cs"/>
                    </a:defRPr>
                  </a:pPr>
                  <a:endParaRPr lang="ru-RU"/>
                </a:p>
              </c:txPr>
            </c:trendlineLbl>
          </c:trendline>
          <c:xVal>
            <c:numRef>
              <c:f>Лист2!$D$2:$D$36</c:f>
              <c:numCache>
                <c:formatCode>General</c:formatCode>
                <c:ptCount val="35"/>
                <c:pt idx="0">
                  <c:v>150.00427495462444</c:v>
                </c:pt>
                <c:pt idx="1">
                  <c:v>153.55430372812629</c:v>
                </c:pt>
                <c:pt idx="2">
                  <c:v>158.24414055604092</c:v>
                </c:pt>
                <c:pt idx="3">
                  <c:v>166.24775135151836</c:v>
                </c:pt>
                <c:pt idx="4">
                  <c:v>168.26669320990163</c:v>
                </c:pt>
                <c:pt idx="5">
                  <c:v>175.02172466265861</c:v>
                </c:pt>
                <c:pt idx="6">
                  <c:v>179.71517054509115</c:v>
                </c:pt>
                <c:pt idx="7">
                  <c:v>149.63345810020877</c:v>
                </c:pt>
                <c:pt idx="8">
                  <c:v>156.02793466385924</c:v>
                </c:pt>
                <c:pt idx="9">
                  <c:v>158.56323582286058</c:v>
                </c:pt>
                <c:pt idx="10">
                  <c:v>163.79163674223935</c:v>
                </c:pt>
                <c:pt idx="11">
                  <c:v>168.34431597933019</c:v>
                </c:pt>
                <c:pt idx="12">
                  <c:v>173.78216579419237</c:v>
                </c:pt>
                <c:pt idx="13">
                  <c:v>179.23534856776411</c:v>
                </c:pt>
                <c:pt idx="14">
                  <c:v>149.13733626458804</c:v>
                </c:pt>
                <c:pt idx="15">
                  <c:v>153.92382948345551</c:v>
                </c:pt>
                <c:pt idx="16">
                  <c:v>159.24729287962009</c:v>
                </c:pt>
                <c:pt idx="17">
                  <c:v>164.35553650458311</c:v>
                </c:pt>
                <c:pt idx="18">
                  <c:v>170.93989218656054</c:v>
                </c:pt>
                <c:pt idx="19">
                  <c:v>176.15005524165309</c:v>
                </c:pt>
                <c:pt idx="20">
                  <c:v>179.97209087160084</c:v>
                </c:pt>
                <c:pt idx="21">
                  <c:v>149.87868673396133</c:v>
                </c:pt>
                <c:pt idx="22">
                  <c:v>155.76887655988327</c:v>
                </c:pt>
                <c:pt idx="23">
                  <c:v>160.58616380431096</c:v>
                </c:pt>
                <c:pt idx="24">
                  <c:v>166.23923630748035</c:v>
                </c:pt>
                <c:pt idx="25">
                  <c:v>169.25177229839014</c:v>
                </c:pt>
                <c:pt idx="26">
                  <c:v>174.08743320015606</c:v>
                </c:pt>
                <c:pt idx="27">
                  <c:v>178.08581638406284</c:v>
                </c:pt>
                <c:pt idx="28">
                  <c:v>150</c:v>
                </c:pt>
                <c:pt idx="29">
                  <c:v>155</c:v>
                </c:pt>
                <c:pt idx="30">
                  <c:v>160</c:v>
                </c:pt>
                <c:pt idx="31">
                  <c:v>165</c:v>
                </c:pt>
                <c:pt idx="32">
                  <c:v>170</c:v>
                </c:pt>
                <c:pt idx="33">
                  <c:v>175</c:v>
                </c:pt>
                <c:pt idx="34">
                  <c:v>180</c:v>
                </c:pt>
              </c:numCache>
            </c:numRef>
          </c:xVal>
          <c:yVal>
            <c:numRef>
              <c:f>Лист2!$E$2:$E$36</c:f>
              <c:numCache>
                <c:formatCode>General</c:formatCode>
                <c:ptCount val="35"/>
                <c:pt idx="0">
                  <c:v>50.013493605386437</c:v>
                </c:pt>
                <c:pt idx="1">
                  <c:v>53.031297330130272</c:v>
                </c:pt>
                <c:pt idx="2">
                  <c:v>57.794683612779785</c:v>
                </c:pt>
                <c:pt idx="3">
                  <c:v>61.979348537608459</c:v>
                </c:pt>
                <c:pt idx="4">
                  <c:v>61.447309238008714</c:v>
                </c:pt>
                <c:pt idx="5">
                  <c:v>63.660454890243422</c:v>
                </c:pt>
                <c:pt idx="6">
                  <c:v>65.644260664658646</c:v>
                </c:pt>
                <c:pt idx="7">
                  <c:v>50.489494414953157</c:v>
                </c:pt>
                <c:pt idx="8">
                  <c:v>53.375420901111362</c:v>
                </c:pt>
                <c:pt idx="9">
                  <c:v>58.276654449718023</c:v>
                </c:pt>
                <c:pt idx="10">
                  <c:v>59.370469073581155</c:v>
                </c:pt>
                <c:pt idx="11">
                  <c:v>64.289763928899035</c:v>
                </c:pt>
                <c:pt idx="12">
                  <c:v>63.56215215302111</c:v>
                </c:pt>
                <c:pt idx="13">
                  <c:v>65.734830270404103</c:v>
                </c:pt>
                <c:pt idx="14">
                  <c:v>51.520927060751845</c:v>
                </c:pt>
                <c:pt idx="15">
                  <c:v>54.294961847701003</c:v>
                </c:pt>
                <c:pt idx="16">
                  <c:v>55.949510429133944</c:v>
                </c:pt>
                <c:pt idx="17">
                  <c:v>60.717919994391622</c:v>
                </c:pt>
                <c:pt idx="18">
                  <c:v>65.697109122067133</c:v>
                </c:pt>
                <c:pt idx="19">
                  <c:v>69.774980473567041</c:v>
                </c:pt>
                <c:pt idx="20">
                  <c:v>69.007697076844778</c:v>
                </c:pt>
                <c:pt idx="21">
                  <c:v>50.262289159945141</c:v>
                </c:pt>
                <c:pt idx="22">
                  <c:v>57.376240443418745</c:v>
                </c:pt>
                <c:pt idx="23">
                  <c:v>59.284074666651641</c:v>
                </c:pt>
                <c:pt idx="24">
                  <c:v>60.172898320944029</c:v>
                </c:pt>
                <c:pt idx="25">
                  <c:v>63.358453488307418</c:v>
                </c:pt>
                <c:pt idx="26">
                  <c:v>64.777285103203809</c:v>
                </c:pt>
                <c:pt idx="27">
                  <c:v>67.939932094005826</c:v>
                </c:pt>
                <c:pt idx="28">
                  <c:v>52</c:v>
                </c:pt>
                <c:pt idx="29">
                  <c:v>55</c:v>
                </c:pt>
                <c:pt idx="30">
                  <c:v>58.5</c:v>
                </c:pt>
                <c:pt idx="31">
                  <c:v>62</c:v>
                </c:pt>
                <c:pt idx="32">
                  <c:v>64</c:v>
                </c:pt>
                <c:pt idx="33">
                  <c:v>66.5</c:v>
                </c:pt>
                <c:pt idx="34">
                  <c:v>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797-4BBA-A79A-3186F5206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857039"/>
        <c:axId val="1060857519"/>
      </c:scatterChart>
      <c:valAx>
        <c:axId val="1060857039"/>
        <c:scaling>
          <c:orientation val="minMax"/>
          <c:min val="14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005E7F"/>
                    </a:solidFill>
                    <a:latin typeface="HSE Sans" panose="02000000000000000000" pitchFamily="50" charset="-52"/>
                    <a:ea typeface="+mn-ea"/>
                    <a:cs typeface="+mn-cs"/>
                  </a:defRPr>
                </a:pPr>
                <a:r>
                  <a:rPr lang="ru-RU" b="1">
                    <a:solidFill>
                      <a:srgbClr val="005E7F"/>
                    </a:solidFill>
                    <a:latin typeface="HSE Sans" panose="02000000000000000000" pitchFamily="50" charset="-52"/>
                  </a:rPr>
                  <a:t>Рост, см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rgbClr val="005E7F"/>
                  </a:solidFill>
                  <a:latin typeface="HSE Sans" panose="02000000000000000000" pitchFamily="50" charset="-52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0857519"/>
        <c:crosses val="autoZero"/>
        <c:crossBetween val="midCat"/>
      </c:valAx>
      <c:valAx>
        <c:axId val="1060857519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rgbClr val="005E7F"/>
                    </a:solidFill>
                    <a:latin typeface="HSE Sans" panose="02000000000000000000" pitchFamily="50" charset="-52"/>
                    <a:ea typeface="+mn-ea"/>
                    <a:cs typeface="+mn-cs"/>
                  </a:defRPr>
                </a:pPr>
                <a:r>
                  <a:rPr lang="ru-RU" b="1">
                    <a:solidFill>
                      <a:srgbClr val="005E7F"/>
                    </a:solidFill>
                    <a:latin typeface="HSE Sans" panose="02000000000000000000" pitchFamily="50" charset="-52"/>
                  </a:rPr>
                  <a:t>Вес, кг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rgbClr val="005E7F"/>
                  </a:solidFill>
                  <a:latin typeface="HSE Sans" panose="02000000000000000000" pitchFamily="50" charset="-52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608570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/>
      </a:pPr>
      <a:endParaRPr lang="ru-RU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CD50D-2A1D-2449-9DBE-D050EC7DC37C}" type="datetimeFigureOut">
              <a:rPr lang="en-US" smtClean="0"/>
              <a:t>10/8/2025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8B280-315D-D24B-A20C-3E48796FAB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2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67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47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8C613-93B9-4215-83BC-D847581BC0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936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8C613-93B9-4215-83BC-D847581BC038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752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611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8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82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657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696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846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423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1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430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70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1391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62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269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8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2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24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3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251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C8E83-E755-4DE7-A386-29FA47BF119E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29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jpe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ru-RU" sz="816" dirty="0"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pPr lvl="0"/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 sz="1632" dirty="0" err="1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/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8493" y="3784238"/>
            <a:ext cx="11678977" cy="28899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71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678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3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8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7716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87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9259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047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83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17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588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" y="0"/>
          <a:ext cx="215979" cy="16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5979" cy="161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oc id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485751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914377" eaLnBrk="1" hangingPunct="1">
              <a:defRPr/>
            </a:pPr>
            <a:endParaRPr lang="ru-RU" sz="816"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1" name="Rectangle 1027" hidden="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991293" y="5021963"/>
            <a:ext cx="7192092" cy="28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ru-RU"/>
            </a:defPPr>
            <a:lvl1pPr marL="0" defTabSz="931977" eaLnBrk="1" latinLnBrk="0" hangingPunct="1">
              <a:defRPr b="1">
                <a:solidFill>
                  <a:srgbClr val="FFFFFF"/>
                </a:solidFill>
                <a:cs typeface="Arial" charset="0"/>
              </a:defRPr>
            </a:lvl1pPr>
            <a:lvl2pPr marL="742950" indent="-285750" defTabSz="914012" eaLnBrk="0" latinLnBrk="0" hangingPunct="0">
              <a:defRPr sz="1000">
                <a:cs typeface="Arial" charset="0"/>
              </a:defRPr>
            </a:lvl2pPr>
            <a:lvl3pPr marL="1143000" indent="-228600" defTabSz="914012" eaLnBrk="0" latinLnBrk="0" hangingPunct="0">
              <a:defRPr sz="1000">
                <a:cs typeface="Arial" charset="0"/>
              </a:defRPr>
            </a:lvl3pPr>
            <a:lvl4pPr marL="1600200" indent="-228600" defTabSz="914012" eaLnBrk="0" latinLnBrk="0" hangingPunct="0">
              <a:defRPr sz="1000">
                <a:cs typeface="Arial" charset="0"/>
              </a:defRPr>
            </a:lvl4pPr>
            <a:lvl5pPr marL="2057400" indent="-228600" defTabSz="914012" eaLnBrk="0" latinLnBrk="0" hangingPunct="0">
              <a:defRPr sz="1000">
                <a:cs typeface="Arial" charset="0"/>
              </a:defRPr>
            </a:lvl5pPr>
            <a:lvl6pPr marL="25146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6pPr>
            <a:lvl7pPr marL="29718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7pPr>
            <a:lvl8pPr marL="34290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8pPr>
            <a:lvl9pPr marL="3886200" indent="-228600" defTabSz="914012" eaLnBrk="0" fontAlgn="base" hangingPunct="0">
              <a:spcBef>
                <a:spcPct val="0"/>
              </a:spcBef>
              <a:spcAft>
                <a:spcPct val="0"/>
              </a:spcAft>
              <a:defRPr sz="1000">
                <a:cs typeface="Arial" charset="0"/>
              </a:defRPr>
            </a:lvl9pPr>
          </a:lstStyle>
          <a:p>
            <a:r>
              <a:rPr lang="en-US" sz="1837" dirty="0"/>
              <a:t>Click to edit Master subtitle style</a:t>
            </a:r>
          </a:p>
        </p:txBody>
      </p:sp>
      <p:pic>
        <p:nvPicPr>
          <p:cNvPr id="12" name="Picture 286" descr="cid:image003.jpg@01D1F98A.C035CF1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2015" y="4684154"/>
            <a:ext cx="6453899" cy="217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Прямоугольник 7"/>
          <p:cNvSpPr/>
          <p:nvPr userDrawn="1"/>
        </p:nvSpPr>
        <p:spPr>
          <a:xfrm>
            <a:off x="6578885" y="42560"/>
            <a:ext cx="4087435" cy="154519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3268" tIns="46635" rIns="93268" bIns="4663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/>
            <a:endParaRPr lang="ru-RU" sz="1632" dirty="0" err="1">
              <a:solidFill>
                <a:prstClr val="black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083" y="305473"/>
            <a:ext cx="1015845" cy="1019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Connector 9"/>
          <p:cNvCxnSpPr/>
          <p:nvPr userDrawn="1"/>
        </p:nvCxnSpPr>
        <p:spPr>
          <a:xfrm flipV="1">
            <a:off x="2030705" y="1303175"/>
            <a:ext cx="8805981" cy="20544"/>
          </a:xfrm>
          <a:prstGeom prst="line">
            <a:avLst/>
          </a:prstGeom>
          <a:noFill/>
          <a:ln w="25400" cap="flat" cmpd="sng" algn="ctr">
            <a:solidFill>
              <a:srgbClr val="C6DE27"/>
            </a:solidFill>
            <a:prstDash val="solid"/>
          </a:ln>
          <a:effectLst/>
        </p:spPr>
      </p:cxnSp>
      <p:pic>
        <p:nvPicPr>
          <p:cNvPr id="17" name="Picture 297"/>
          <p:cNvPicPr>
            <a:picLocks noChangeAspect="1"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12717" y="191092"/>
            <a:ext cx="3390308" cy="226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Изображение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5794"/>
            <a:ext cx="12192000" cy="5135180"/>
          </a:xfrm>
          <a:prstGeom prst="rect">
            <a:avLst/>
          </a:prstGeom>
        </p:spPr>
      </p:pic>
      <p:sp>
        <p:nvSpPr>
          <p:cNvPr id="13" name="Прямоугольник 5"/>
          <p:cNvSpPr/>
          <p:nvPr userDrawn="1"/>
        </p:nvSpPr>
        <p:spPr>
          <a:xfrm>
            <a:off x="0" y="3727955"/>
            <a:ext cx="12192000" cy="3140968"/>
          </a:xfrm>
          <a:prstGeom prst="rect">
            <a:avLst/>
          </a:prstGeom>
          <a:gradFill flip="none" rotWithShape="1">
            <a:gsLst>
              <a:gs pos="0">
                <a:srgbClr val="339966">
                  <a:shade val="30000"/>
                  <a:satMod val="115000"/>
                </a:srgbClr>
              </a:gs>
              <a:gs pos="50000">
                <a:srgbClr val="339966">
                  <a:shade val="67500"/>
                  <a:satMod val="115000"/>
                </a:srgbClr>
              </a:gs>
              <a:gs pos="100000">
                <a:srgbClr val="339966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ru-RU" sz="1800">
              <a:solidFill>
                <a:prstClr val="white"/>
              </a:solidFill>
            </a:endParaRPr>
          </a:p>
        </p:txBody>
      </p:sp>
      <p:pic>
        <p:nvPicPr>
          <p:cNvPr id="18" name="Изображение 9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29" y="-6067"/>
            <a:ext cx="1749616" cy="171294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79295" y="3884137"/>
            <a:ext cx="11708175" cy="27900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3200">
                <a:solidFill>
                  <a:schemeClr val="bg1"/>
                </a:solidFill>
              </a:defRPr>
            </a:lvl2pPr>
            <a:lvl3pPr marL="1219170" indent="0">
              <a:buNone/>
              <a:defRPr sz="3200">
                <a:solidFill>
                  <a:schemeClr val="bg1"/>
                </a:solidFill>
              </a:defRPr>
            </a:lvl3pPr>
            <a:lvl4pPr marL="1828754" indent="0">
              <a:buNone/>
              <a:defRPr sz="3200">
                <a:solidFill>
                  <a:schemeClr val="bg1"/>
                </a:solidFill>
              </a:defRPr>
            </a:lvl4pPr>
            <a:lvl5pPr marL="2438339" indent="0">
              <a:buNone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2736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56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6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479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99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0415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848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6CC8A6-66D6-8540-9404-70171C0A20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56815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412FE64-B2CB-D34C-8736-FC222D130C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5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9226A8B-3CB8-A74D-BF01-D309E752B7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41534" y="1643063"/>
            <a:ext cx="5118629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5B6BD5D-AA5F-9445-A8E3-C776FA2140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56766"/>
            <a:ext cx="2913897" cy="16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02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231ADFA-B54C-AB43-82C8-00016CA7F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07154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4069" y="1643063"/>
            <a:ext cx="337449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9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D2506A-4ED4-6B4B-B0D8-880F9348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E2D5FD4-FBF3-AD41-8F5A-67BA3CFA7B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1384" b="31255"/>
          <a:stretch/>
        </p:blipFill>
        <p:spPr>
          <a:xfrm>
            <a:off x="7841346" y="4873746"/>
            <a:ext cx="4346300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71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65853-4D36-1943-8A9B-22198F0DA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0238" y="1643063"/>
            <a:ext cx="6327024" cy="46307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4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2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10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050">
                <a:solidFill>
                  <a:schemeClr val="bg1"/>
                </a:solidFill>
                <a:latin typeface="SB Serif Text" panose="02000503000000020004" pitchFamily="2" charset="77"/>
                <a:cs typeface="SB Serif Text" panose="0200050300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D7AAE23-FB81-344D-9421-B420B52CB8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02600" y="1860370"/>
            <a:ext cx="2882900" cy="40211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 b="0" i="0">
                <a:solidFill>
                  <a:schemeClr val="bg1"/>
                </a:solidFill>
                <a:latin typeface="SB Serif Display" panose="02000503000000020004" pitchFamily="2" charset="77"/>
                <a:cs typeface="SB Serif Display" panose="02000503000000020004" pitchFamily="2" charset="77"/>
              </a:defRPr>
            </a:lvl1pPr>
            <a:lvl2pPr marL="4572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2pPr>
            <a:lvl3pPr marL="9144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3pPr>
            <a:lvl4pPr marL="13716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4pPr>
            <a:lvl5pPr marL="1828800" indent="0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latin typeface="SB Sans Text" panose="020B0503040504020204" pitchFamily="34" charset="77"/>
                <a:cs typeface="SB Sans Text" panose="020B05030405040202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785A9E5-742C-574E-9734-C24EC86E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DA30490-3536-F142-80E3-5781A85DB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1113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83C8DA4-66FA-0C4A-B9C4-294394D8242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36AD7-1AB0-6945-AAAA-F2A9B6C31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48580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D5CEAA4-819F-5B40-B969-7DE37E847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025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ct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RU" smtClean="0"/>
              <a:pPr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754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933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7725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B5DE7FF-E635-A040-A1DF-DE6045737D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258" b="31255"/>
          <a:stretch/>
        </p:blipFill>
        <p:spPr>
          <a:xfrm>
            <a:off x="7736842" y="4873746"/>
            <a:ext cx="4463868" cy="19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427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2166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60575" y="0"/>
            <a:ext cx="10628376" cy="1691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4443" y="257555"/>
            <a:ext cx="10783112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ru-RU"/>
              <a:t>Образец подзаголовка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645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964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13670A6-12D8-E047-BDFE-50054B487820}"/>
              </a:ext>
            </a:extLst>
          </p:cNvPr>
          <p:cNvSpPr/>
          <p:nvPr userDrawn="1"/>
        </p:nvSpPr>
        <p:spPr>
          <a:xfrm>
            <a:off x="5618214" y="1143000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58" y="911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026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156AC3C8-734E-4045-B89A-44760BA4F8C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FE457F0-9EC1-B648-98E2-A72A597FE8E2}"/>
              </a:ext>
            </a:extLst>
          </p:cNvPr>
          <p:cNvSpPr/>
          <p:nvPr userDrawn="1"/>
        </p:nvSpPr>
        <p:spPr>
          <a:xfrm>
            <a:off x="1930400" y="812618"/>
            <a:ext cx="2489200" cy="5334000"/>
          </a:xfrm>
          <a:prstGeom prst="roundRect">
            <a:avLst>
              <a:gd name="adj" fmla="val 103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C2252A-62EB-6E41-B777-F9CBB31BE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58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10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580B0BA-E596-8540-B486-F747F0C3AA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7798090-64AE-374F-A5DC-E861110F0A7E}"/>
              </a:ext>
            </a:extLst>
          </p:cNvPr>
          <p:cNvSpPr/>
          <p:nvPr userDrawn="1"/>
        </p:nvSpPr>
        <p:spPr>
          <a:xfrm rot="10800000">
            <a:off x="1862666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8D7AA-469A-F449-8BDE-ABB87DCA4B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96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2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76E93F-3847-BD47-9709-0A15A1766E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1BA24CAD-70A1-B04B-9D3D-3902DA54A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ED7132D-C201-284B-A6F1-5D01ED6A08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4A2103-1B50-014C-B03C-6813F61D13E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40850F9-3768-4B48-BECE-9D826ABC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98834D-82AD-7448-B364-0B385967E1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620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1655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12129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 b="-222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218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 rot="10800000">
            <a:off x="0" y="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88616B5-D785-FC4C-95DF-D9C31A7142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1" t="33333" r="20791" b="33333"/>
          <a:stretch/>
        </p:blipFill>
        <p:spPr>
          <a:xfrm>
            <a:off x="685800" y="685800"/>
            <a:ext cx="1676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15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4226560"/>
            <a:ext cx="12188952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2667000"/>
            <a:ext cx="7493328" cy="19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6600" b="0" i="0">
                <a:solidFill>
                  <a:schemeClr val="tx1"/>
                </a:solidFill>
                <a:latin typeface="SBSansDisplay-Light"/>
                <a:cs typeface="SBSansDisplay-Light"/>
              </a:defRPr>
            </a:lvl1pPr>
          </a:lstStyle>
          <a:p>
            <a:r>
              <a:rPr lang="ru-RU"/>
              <a:t>Образец заголовка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65174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056099F-779D-6849-9957-D4D2A1E036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BE8C3-0BA6-794C-A4D3-2F2B366F2D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50AE1E0-FC66-E546-BEF6-7BCF32AD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bg object 16">
            <a:extLst>
              <a:ext uri="{FF2B5EF4-FFF2-40B4-BE49-F238E27FC236}">
                <a16:creationId xmlns:a16="http://schemas.microsoft.com/office/drawing/2014/main" id="{675F8155-9ACB-694C-A7F1-5E9BD01774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bg object 16">
            <a:extLst>
              <a:ext uri="{FF2B5EF4-FFF2-40B4-BE49-F238E27FC236}">
                <a16:creationId xmlns:a16="http://schemas.microsoft.com/office/drawing/2014/main" id="{9FB89254-B9B3-2745-8A44-6FD08AE093E6}"/>
              </a:ext>
            </a:extLst>
          </p:cNvPr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blipFill dpi="0" rotWithShape="1">
            <a:blip r:embed="rId2" cstate="print">
              <a:alphaModFix amt="30000"/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950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209F203A-D972-6A44-B462-788739BB69C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C0EF28-9E55-3144-9234-57C2B61DD2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57E6F-767D-6E49-83FD-BB4CBA2E5E4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2981B4B-4B82-6C49-AC8F-9309986E8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4938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280FC4-AD29-EF48-9BC4-21105D6B25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B9857-F13C-C847-9AA5-12EF95C8C5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10/8/2025</a:t>
            </a:fld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04380-7C72-F148-9391-780956D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DED942-AC15-244D-B182-8AF2D44FBA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4" t="29959" r="23998" b="14575"/>
          <a:stretch/>
        </p:blipFill>
        <p:spPr>
          <a:xfrm rot="427144" flipH="1">
            <a:off x="525582" y="-542919"/>
            <a:ext cx="12670191" cy="8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11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174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E43891C-D2E9-4E47-B39A-50897C511C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ED42B-06C9-E743-852A-04ED23B013C3}"/>
              </a:ext>
            </a:extLst>
          </p:cNvPr>
          <p:cNvSpPr/>
          <p:nvPr userDrawn="1"/>
        </p:nvSpPr>
        <p:spPr>
          <a:xfrm rot="10800000">
            <a:off x="6096000" y="801511"/>
            <a:ext cx="2528712" cy="5260622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DB52A2-F7F1-9C4D-9A6E-2CC74FBD6A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35" y="530677"/>
            <a:ext cx="2991442" cy="579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54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44443" y="310447"/>
            <a:ext cx="6858001" cy="623711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b="0" i="0" smtClean="0">
                <a:solidFill>
                  <a:schemeClr val="bg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rPr>
              <a:pPr/>
              <a:t>‹#›</a:t>
            </a:fld>
            <a:endParaRPr lang="ru-RU" b="0" i="0" dirty="0">
              <a:solidFill>
                <a:schemeClr val="bg1"/>
              </a:solidFill>
              <a:latin typeface="SB Sans Display Light" panose="020B0303040504020204" pitchFamily="34" charset="0"/>
              <a:cs typeface="SB Sans Display Light" panose="020B03030405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CB19BE-EBCE-3D42-A5F8-C409CB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568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78CDBB-4100-814D-8680-E419C0E3C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10445" y="310446"/>
            <a:ext cx="6858001" cy="623711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92800" y="0"/>
            <a:ext cx="6299200" cy="6858000"/>
          </a:xfrm>
          <a:prstGeom prst="rect">
            <a:avLst/>
          </a:prstGeom>
        </p:spPr>
        <p:txBody>
          <a:bodyPr vert="horz"/>
          <a:lstStyle/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D069B2B-3053-2644-9880-8016D65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03" y="365291"/>
            <a:ext cx="10728324" cy="1325563"/>
          </a:xfrm>
          <a:prstGeom prst="rect">
            <a:avLst/>
          </a:prstGeom>
        </p:spPr>
        <p:txBody>
          <a:bodyPr/>
          <a:lstStyle>
            <a:lvl1pPr algn="l">
              <a:defRPr sz="4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11563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421CFF-0CA8-2D43-9A85-70A177879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72192"/>
            <a:ext cx="11806990" cy="7658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43E9BD-88E6-9E40-A873-8D42F31C8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410400" fontAlgn="ctr">
              <a:lnSpc>
                <a:spcPct val="125000"/>
              </a:lnSpc>
              <a:spcBef>
                <a:spcPts val="700"/>
              </a:spcBef>
              <a:buClr>
                <a:schemeClr val="tx2"/>
              </a:buClr>
              <a:buSzPct val="70000"/>
              <a:buFont typeface="Menlo Bold" panose="020B0609030804020204" pitchFamily="49" charset="0"/>
              <a:buChar char="▶"/>
              <a:defRPr/>
            </a:lvl1pPr>
            <a:lvl2pPr marL="6858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2pPr>
            <a:lvl3pPr marL="11430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3pPr>
            <a:lvl4pPr marL="16002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4pPr>
            <a:lvl5pPr marL="20574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E55ABA-8C2A-FC4C-88D8-01897659CF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2202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410400" fontAlgn="ctr">
              <a:lnSpc>
                <a:spcPct val="125000"/>
              </a:lnSpc>
              <a:spcBef>
                <a:spcPts val="700"/>
              </a:spcBef>
              <a:buClr>
                <a:schemeClr val="tx2"/>
              </a:buClr>
              <a:buSzPct val="70000"/>
              <a:buFont typeface="Menlo Bold" panose="020B0609030804020204" pitchFamily="49" charset="0"/>
              <a:buChar char="▶"/>
              <a:defRPr/>
            </a:lvl1pPr>
            <a:lvl2pPr marL="6858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2pPr>
            <a:lvl3pPr marL="11430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3pPr>
            <a:lvl4pPr marL="16002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4pPr>
            <a:lvl5pPr marL="2057400" indent="-288000" fontAlgn="ctr">
              <a:lnSpc>
                <a:spcPct val="125000"/>
              </a:lnSpc>
              <a:spcBef>
                <a:spcPts val="700"/>
              </a:spcBef>
              <a:buClr>
                <a:schemeClr val="tx1"/>
              </a:buClr>
              <a:buFont typeface="System Font Regular"/>
              <a:buChar char="–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C69259D8-85C8-AD46-B6E4-4350B50F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20393" y="6492875"/>
            <a:ext cx="1751214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fld id="{10068248-55B1-784F-A20D-977C69CEF273}" type="datetime1">
              <a:rPr lang="ru-RU" smtClean="0"/>
              <a:t>08.10.2025</a:t>
            </a:fld>
            <a:endParaRPr lang="ru-RU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A87A59D-1541-EB41-9EF2-1C18CC03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505" y="6492875"/>
            <a:ext cx="3767667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r>
              <a:rPr lang="ru-RU" dirty="0"/>
              <a:t>ЛАМБДА-</a:t>
            </a:r>
            <a:r>
              <a:rPr lang="ru-RU" dirty="0" err="1"/>
              <a:t>лаб</a:t>
            </a:r>
            <a:r>
              <a:rPr lang="ru-RU" dirty="0"/>
              <a:t>, НИУ ВШЭ</a:t>
            </a:r>
          </a:p>
        </p:txBody>
      </p: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2081CDC2-B8A8-5D4B-8EDE-A5B7366A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295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Myriad Pro" panose="020B0503030403020204" pitchFamily="34" charset="0"/>
              </a:defRPr>
            </a:lvl1pPr>
          </a:lstStyle>
          <a:p>
            <a:fld id="{21ABC42C-C6CC-47FC-904E-31573FDBB02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7515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3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52692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947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08" y="440775"/>
            <a:ext cx="1630999" cy="5069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97005" y="263471"/>
            <a:ext cx="9000000" cy="861565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28953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519" y="997527"/>
            <a:ext cx="11686307" cy="5613071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 marL="914377" indent="-304792">
              <a:buFont typeface="Wingdings" pitchFamily="2" charset="2"/>
              <a:buChar char="§"/>
              <a:defRPr sz="3200">
                <a:solidFill>
                  <a:schemeClr val="tx1"/>
                </a:solidFill>
              </a:defRPr>
            </a:lvl2pPr>
            <a:lvl3pPr marL="1523962" indent="-304792">
              <a:buFont typeface="Courier New" panose="02070309020205020404" pitchFamily="49" charset="0"/>
              <a:buChar char="o"/>
              <a:defRPr sz="3200">
                <a:solidFill>
                  <a:schemeClr val="tx1"/>
                </a:solidFill>
              </a:defRPr>
            </a:lvl3pPr>
            <a:lvl4pPr marL="2133547" indent="-304792">
              <a:buFont typeface="Wingdings" pitchFamily="2" charset="2"/>
              <a:buChar char="q"/>
              <a:defRPr sz="3200">
                <a:solidFill>
                  <a:schemeClr val="tx1"/>
                </a:solidFill>
              </a:defRPr>
            </a:lvl4pPr>
            <a:lvl5pPr marL="2743131" indent="-304792">
              <a:buFont typeface="Wingdings" pitchFamily="2" charset="2"/>
              <a:buChar char="Ø"/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1B327-4D8B-4363-B1F2-9ED0E4F4AAE4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03230" y="228334"/>
            <a:ext cx="10919596" cy="546229"/>
          </a:xfrm>
          <a:prstGeom prst="rect">
            <a:avLst/>
          </a:prstGeom>
        </p:spPr>
        <p:txBody>
          <a:bodyPr/>
          <a:lstStyle>
            <a:lvl1pPr>
              <a:defRPr sz="3733" b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89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ADD8343-5F58-254F-A13A-CB138B5B3D2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2B80D-311F-D042-86AB-C8200D7130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711770"/>
            <a:ext cx="4135483" cy="564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BD5DA9-EEE2-6D47-8773-9172C8781E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8A0610-D36C-3E44-8C1B-A5CFD05930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82" y="1226799"/>
            <a:ext cx="8126494" cy="46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4AA5DE-80FE-C145-9573-993AA7094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26" y="503596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E47B36B-61BD-0C48-A64C-7B20D2FB1A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9" r="873" b="3774"/>
          <a:stretch/>
        </p:blipFill>
        <p:spPr>
          <a:xfrm rot="13771779">
            <a:off x="8037527" y="-642313"/>
            <a:ext cx="5682551" cy="3456622"/>
          </a:xfrm>
          <a:custGeom>
            <a:avLst/>
            <a:gdLst>
              <a:gd name="connsiteX0" fmla="*/ 4782236 w 4782236"/>
              <a:gd name="connsiteY0" fmla="*/ 0 h 2908972"/>
              <a:gd name="connsiteX1" fmla="*/ 2300341 w 4782236"/>
              <a:gd name="connsiteY1" fmla="*/ 2908972 h 2908972"/>
              <a:gd name="connsiteX2" fmla="*/ 0 w 4782236"/>
              <a:gd name="connsiteY2" fmla="*/ 946353 h 2908972"/>
              <a:gd name="connsiteX3" fmla="*/ 807415 w 4782236"/>
              <a:gd name="connsiteY3" fmla="*/ 0 h 290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2236" h="2908972">
                <a:moveTo>
                  <a:pt x="4782236" y="0"/>
                </a:moveTo>
                <a:lnTo>
                  <a:pt x="2300341" y="2908972"/>
                </a:lnTo>
                <a:lnTo>
                  <a:pt x="0" y="946353"/>
                </a:lnTo>
                <a:lnTo>
                  <a:pt x="80741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034884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4D9-F9F8-B841-83FC-B488675FB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96" y="1766758"/>
            <a:ext cx="5138555" cy="1325563"/>
          </a:xfrm>
          <a:prstGeom prst="rect">
            <a:avLst/>
          </a:prstGeom>
        </p:spPr>
        <p:txBody>
          <a:bodyPr anchor="t" anchorCtr="0"/>
          <a:lstStyle>
            <a:lvl1pPr algn="l">
              <a:defRPr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76BCEE-4692-634B-A63B-DD99E1048B6B}"/>
              </a:ext>
            </a:extLst>
          </p:cNvPr>
          <p:cNvSpPr txBox="1">
            <a:spLocks/>
          </p:cNvSpPr>
          <p:nvPr userDrawn="1"/>
        </p:nvSpPr>
        <p:spPr>
          <a:xfrm>
            <a:off x="92103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SB Sans Display Regular" panose="020B05030405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FE8ADF-25A3-4B39-A1EB-43B990C73963}" type="slidenum">
              <a:rPr lang="ru-RU" smtClean="0">
                <a:solidFill>
                  <a:schemeClr val="bg1"/>
                </a:solidFill>
                <a:latin typeface="SB Serif Display" panose="02000503000000020004" pitchFamily="50" charset="-52"/>
                <a:cs typeface="SB Serif Display" panose="02000503000000020004" pitchFamily="50" charset="-52"/>
              </a:rPr>
              <a:pPr/>
              <a:t>‹#›</a:t>
            </a:fld>
            <a:endParaRPr lang="ru-RU" dirty="0">
              <a:solidFill>
                <a:schemeClr val="bg1"/>
              </a:solidFill>
              <a:latin typeface="SB Serif Display" panose="02000503000000020004" pitchFamily="50" charset="-52"/>
              <a:cs typeface="SB Serif Display" panose="02000503000000020004" pitchFamily="50" charset="-52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391B870-19B2-CE40-B8E2-DDC2129A79A3}"/>
              </a:ext>
            </a:extLst>
          </p:cNvPr>
          <p:cNvSpPr/>
          <p:nvPr userDrawn="1"/>
        </p:nvSpPr>
        <p:spPr>
          <a:xfrm>
            <a:off x="0" y="0"/>
            <a:ext cx="7409468" cy="6858000"/>
          </a:xfrm>
          <a:prstGeom prst="rect">
            <a:avLst/>
          </a:prstGeom>
          <a:gradFill>
            <a:gsLst>
              <a:gs pos="72000">
                <a:srgbClr val="063D60"/>
              </a:gs>
              <a:gs pos="100000">
                <a:srgbClr val="102853"/>
              </a:gs>
              <a:gs pos="0">
                <a:srgbClr val="009F8A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16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9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16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53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41313719-8C68-A548-A392-62A6EB106E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5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0" y="644453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4537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6920" y="6451547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hangingPunct="1"/>
            <a:fld id="{41313719-8C68-A548-A392-62A6EB106E00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hangingPunct="1"/>
              <a:t>‹#›</a:t>
            </a:fld>
            <a:endParaRPr lang="en-US" kern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8" name="Изображение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272" y="1"/>
            <a:ext cx="1218352" cy="11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055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2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77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5" r:id="rId13"/>
    <p:sldLayoutId id="2147483721" r:id="rId14"/>
    <p:sldLayoutId id="2147483722" r:id="rId15"/>
    <p:sldLayoutId id="2147483723" r:id="rId16"/>
    <p:sldLayoutId id="214748372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B Sans Display Regular" panose="020B050304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B Sans Display Regular" panose="020B050304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>
          <p15:clr>
            <a:srgbClr val="F26B43"/>
          </p15:clr>
        </p15:guide>
        <p15:guide id="2" orient="horz" pos="436">
          <p15:clr>
            <a:srgbClr val="F26B43"/>
          </p15:clr>
        </p15:guide>
        <p15:guide id="3" pos="7242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orient="horz" pos="3521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2614">
          <p15:clr>
            <a:srgbClr val="F26B43"/>
          </p15:clr>
        </p15:guide>
        <p15:guide id="9" orient="horz" pos="1706">
          <p15:clr>
            <a:srgbClr val="F26B43"/>
          </p15:clr>
        </p15:guide>
        <p15:guide id="10" pos="3840">
          <p15:clr>
            <a:srgbClr val="F26B43"/>
          </p15:clr>
        </p15:guide>
        <p15:guide id="11" pos="2933">
          <p15:clr>
            <a:srgbClr val="F26B43"/>
          </p15:clr>
        </p15:guide>
        <p15:guide id="12" pos="2479">
          <p15:clr>
            <a:srgbClr val="F26B43"/>
          </p15:clr>
        </p15:guide>
        <p15:guide id="13" pos="2026">
          <p15:clr>
            <a:srgbClr val="F26B43"/>
          </p15:clr>
        </p15:guide>
        <p15:guide id="14" pos="1118">
          <p15:clr>
            <a:srgbClr val="F26B43"/>
          </p15:clr>
        </p15:guide>
        <p15:guide id="15" pos="4747">
          <p15:clr>
            <a:srgbClr val="F26B43"/>
          </p15:clr>
        </p15:guide>
        <p15:guide id="16" pos="5201">
          <p15:clr>
            <a:srgbClr val="F26B43"/>
          </p15:clr>
        </p15:guide>
        <p15:guide id="17" pos="5654">
          <p15:clr>
            <a:srgbClr val="F26B43"/>
          </p15:clr>
        </p15:guide>
        <p15:guide id="18" pos="656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87FEEEE-477F-524E-8627-A9C3E1E0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667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92062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4" r:id="rId17"/>
    <p:sldLayoutId id="2147483745" r:id="rId18"/>
    <p:sldLayoutId id="2147483746" r:id="rId19"/>
    <p:sldLayoutId id="2147483747" r:id="rId20"/>
    <p:sldLayoutId id="2147483755" r:id="rId21"/>
  </p:sldLayoutIdLst>
  <p:txStyles>
    <p:titleStyle>
      <a:lvl1pPr eaLnBrk="1" hangingPunct="1">
        <a:defRPr sz="6000" b="0" i="0">
          <a:latin typeface="SB Sans Display Light" panose="020B0303040504020204" pitchFamily="34" charset="0"/>
          <a:ea typeface="+mj-ea"/>
          <a:cs typeface="SB Sans Display Light" panose="020B0303040504020204" pitchFamily="34" charset="0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7248">
          <p15:clr>
            <a:srgbClr val="F26B43"/>
          </p15:clr>
        </p15:guide>
        <p15:guide id="3" pos="432">
          <p15:clr>
            <a:srgbClr val="F26B43"/>
          </p15:clr>
        </p15:guide>
        <p15:guide id="4" pos="1104">
          <p15:clr>
            <a:srgbClr val="F26B43"/>
          </p15:clr>
        </p15:guide>
        <p15:guide id="5" pos="657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3504">
          <p15:clr>
            <a:srgbClr val="F26B43"/>
          </p15:clr>
        </p15:guide>
        <p15:guide id="10" orient="horz" pos="816">
          <p15:clr>
            <a:srgbClr val="F26B43"/>
          </p15:clr>
        </p15:guide>
        <p15:guide id="11" orient="horz" pos="2640">
          <p15:clr>
            <a:srgbClr val="F26B43"/>
          </p15:clr>
        </p15:guide>
        <p15:guide id="12" orient="horz" pos="1680">
          <p15:clr>
            <a:srgbClr val="F26B43"/>
          </p15:clr>
        </p15:guide>
        <p15:guide id="13" pos="2928">
          <p15:clr>
            <a:srgbClr val="F26B43"/>
          </p15:clr>
        </p15:guide>
        <p15:guide id="14" pos="4752">
          <p15:clr>
            <a:srgbClr val="F26B43"/>
          </p15:clr>
        </p15:guide>
        <p15:guide id="15" pos="2496">
          <p15:clr>
            <a:srgbClr val="F26B43"/>
          </p15:clr>
        </p15:guide>
        <p15:guide id="16" pos="5184">
          <p15:clr>
            <a:srgbClr val="F26B43"/>
          </p15:clr>
        </p15:guide>
        <p15:guide id="17" pos="2016">
          <p15:clr>
            <a:srgbClr val="F26B43"/>
          </p15:clr>
        </p15:guide>
        <p15:guide id="18" pos="56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ds/articles/716918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0.png"/><Relationship Id="rId4" Type="http://schemas.openxmlformats.org/officeDocument/2006/relationships/hyperlink" Target="https://www.topcoder.com/thrive/articles/how-does-the-machine-read-images-and-use-them-in-computer-visi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3452CA-A194-43A7-8A5B-EA397BFDAEF3}"/>
              </a:ext>
            </a:extLst>
          </p:cNvPr>
          <p:cNvSpPr txBox="1"/>
          <p:nvPr/>
        </p:nvSpPr>
        <p:spPr>
          <a:xfrm>
            <a:off x="435615" y="766657"/>
            <a:ext cx="354198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Наука о данных</a:t>
            </a:r>
          </a:p>
          <a:p>
            <a:endParaRPr lang="ru-RU" sz="44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3FD2E4-07BB-451F-AB81-D9D288920675}"/>
              </a:ext>
            </a:extLst>
          </p:cNvPr>
          <p:cNvSpPr txBox="1"/>
          <p:nvPr/>
        </p:nvSpPr>
        <p:spPr>
          <a:xfrm>
            <a:off x="461517" y="3886863"/>
            <a:ext cx="4004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Петр Паршаков</a:t>
            </a:r>
          </a:p>
          <a:p>
            <a:r>
              <a:rPr lang="ru-RU" sz="2800" dirty="0">
                <a:solidFill>
                  <a:schemeClr val="accent1">
                    <a:lumMod val="75000"/>
                  </a:schemeClr>
                </a:solidFill>
              </a:rPr>
              <a:t>к.э.н.,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PhD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0076CD-6271-437A-9A6D-7AAB143CE76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5" y="6114518"/>
            <a:ext cx="4163224" cy="4937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39286B-44E6-D41B-8538-DF1E1ECE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631" y="0"/>
            <a:ext cx="7287904" cy="728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2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EBB97-D868-9BEB-B6D4-C929C4C1D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Уже это может быть полезно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D1E30B-298A-5CFD-0AC3-8A3F1B69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64" y="1599296"/>
            <a:ext cx="5164448" cy="484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8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E0F055E-C0D1-149A-8C8F-7D02236A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07" y="1806492"/>
            <a:ext cx="8102894" cy="2300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DE7FBD-930C-00B1-9B9B-A55B2D403138}"/>
              </a:ext>
            </a:extLst>
          </p:cNvPr>
          <p:cNvSpPr txBox="1"/>
          <p:nvPr/>
        </p:nvSpPr>
        <p:spPr>
          <a:xfrm>
            <a:off x="380707" y="61289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HSE Sans" panose="02000000000000000000" pitchFamily="50" charset="-52"/>
              </a:rPr>
              <a:t>Обучение на текстах</a:t>
            </a:r>
          </a:p>
        </p:txBody>
      </p:sp>
    </p:spTree>
    <p:extLst>
      <p:ext uri="{BB962C8B-B14F-4D97-AF65-F5344CB8AC3E}">
        <p14:creationId xmlns:p14="http://schemas.microsoft.com/office/powerpoint/2010/main" val="328537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7DE7FBD-930C-00B1-9B9B-A55B2D403138}"/>
              </a:ext>
            </a:extLst>
          </p:cNvPr>
          <p:cNvSpPr txBox="1"/>
          <p:nvPr/>
        </p:nvSpPr>
        <p:spPr>
          <a:xfrm>
            <a:off x="380707" y="61289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>
                <a:latin typeface="HSE Sans" panose="02000000000000000000" pitchFamily="50" charset="-52"/>
              </a:rPr>
              <a:t>Маскирование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C413AA-7ECC-84CC-CBE8-B56D7C99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69" y="1713775"/>
            <a:ext cx="7859691" cy="23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EBC04A-A94D-620F-30EF-CF0F4DA82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0" y="38100"/>
            <a:ext cx="7302500" cy="6781800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8C1C8D3-B095-4A9C-C4E5-8595F370A32F}"/>
              </a:ext>
            </a:extLst>
          </p:cNvPr>
          <p:cNvCxnSpPr>
            <a:cxnSpLocks/>
          </p:cNvCxnSpPr>
          <p:nvPr/>
        </p:nvCxnSpPr>
        <p:spPr>
          <a:xfrm>
            <a:off x="3474720" y="4826000"/>
            <a:ext cx="365760" cy="25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791BA3C-A862-602C-BA53-08D52AF6D70F}"/>
              </a:ext>
            </a:extLst>
          </p:cNvPr>
          <p:cNvCxnSpPr>
            <a:cxnSpLocks/>
          </p:cNvCxnSpPr>
          <p:nvPr/>
        </p:nvCxnSpPr>
        <p:spPr>
          <a:xfrm flipV="1">
            <a:off x="5222240" y="3576320"/>
            <a:ext cx="762000" cy="17475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F25EE23-75E4-8C3E-720D-E3940A227B49}"/>
              </a:ext>
            </a:extLst>
          </p:cNvPr>
          <p:cNvCxnSpPr>
            <a:cxnSpLocks/>
          </p:cNvCxnSpPr>
          <p:nvPr/>
        </p:nvCxnSpPr>
        <p:spPr>
          <a:xfrm flipV="1">
            <a:off x="7112000" y="2997200"/>
            <a:ext cx="792480" cy="431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6C4BE543-7E8C-A031-532B-C393F1702798}"/>
              </a:ext>
            </a:extLst>
          </p:cNvPr>
          <p:cNvSpPr/>
          <p:nvPr/>
        </p:nvSpPr>
        <p:spPr>
          <a:xfrm>
            <a:off x="2570480" y="3982720"/>
            <a:ext cx="1198880" cy="93472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6A604AD-884F-E7D4-C49C-75536A3D1F8F}"/>
              </a:ext>
            </a:extLst>
          </p:cNvPr>
          <p:cNvSpPr/>
          <p:nvPr/>
        </p:nvSpPr>
        <p:spPr>
          <a:xfrm>
            <a:off x="3671570" y="5080000"/>
            <a:ext cx="1713230" cy="7518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7ED73F8A-88EF-D2B6-3BAB-46752580797F}"/>
              </a:ext>
            </a:extLst>
          </p:cNvPr>
          <p:cNvSpPr/>
          <p:nvPr/>
        </p:nvSpPr>
        <p:spPr>
          <a:xfrm>
            <a:off x="6014720" y="3251200"/>
            <a:ext cx="1219200" cy="6705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95ABBBA-70AC-F7B7-2F25-A4ED4A1883EC}"/>
              </a:ext>
            </a:extLst>
          </p:cNvPr>
          <p:cNvSpPr/>
          <p:nvPr/>
        </p:nvSpPr>
        <p:spPr>
          <a:xfrm>
            <a:off x="7802880" y="2573020"/>
            <a:ext cx="1381760" cy="6705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400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ru-RU" dirty="0"/>
              <a:t>Задача: диалог с пациентом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ru-RU" dirty="0">
                <a:sym typeface="Wingdings" pitchFamily="2" charset="2"/>
              </a:rPr>
              <a:t>фраза в ответ</a:t>
            </a:r>
            <a:endParaRPr lang="en-US" dirty="0"/>
          </a:p>
          <a:p>
            <a:endParaRPr lang="en-US" dirty="0"/>
          </a:p>
          <a:p>
            <a:r>
              <a:rPr lang="ru-RU" dirty="0"/>
              <a:t>Подставляла значимые слова в шаблонную фразу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ru-RU" dirty="0"/>
              <a:t>П: «У меня </a:t>
            </a:r>
            <a:r>
              <a:rPr lang="ru-RU" b="1" dirty="0"/>
              <a:t>болит голова</a:t>
            </a:r>
            <a:r>
              <a:rPr lang="ru-RU" dirty="0"/>
              <a:t>»</a:t>
            </a:r>
          </a:p>
          <a:p>
            <a:pPr marL="0" indent="0">
              <a:buNone/>
            </a:pPr>
            <a:r>
              <a:rPr lang="ru-RU" dirty="0"/>
              <a:t>Д: «Почему вы говорите, что у вас </a:t>
            </a:r>
            <a:r>
              <a:rPr lang="ru-RU" b="1" dirty="0"/>
              <a:t>болит голова</a:t>
            </a:r>
            <a:r>
              <a:rPr lang="ru-RU" dirty="0"/>
              <a:t>?»</a:t>
            </a:r>
          </a:p>
          <a:p>
            <a:pPr marL="0" indent="0">
              <a:buNone/>
            </a:pPr>
            <a:r>
              <a:rPr lang="ru-RU" dirty="0"/>
              <a:t>П: «Мой </a:t>
            </a:r>
            <a:r>
              <a:rPr lang="ru-RU" b="1" dirty="0"/>
              <a:t>отец</a:t>
            </a:r>
            <a:r>
              <a:rPr lang="ru-RU" dirty="0"/>
              <a:t> меня </a:t>
            </a:r>
            <a:r>
              <a:rPr lang="ru-RU" b="1" dirty="0"/>
              <a:t>ненавидит</a:t>
            </a:r>
            <a:r>
              <a:rPr lang="ru-RU" dirty="0"/>
              <a:t>»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Д:</a:t>
            </a:r>
            <a:r>
              <a:rPr lang="en-US" dirty="0"/>
              <a:t> </a:t>
            </a:r>
            <a:r>
              <a:rPr lang="ru-RU" dirty="0"/>
              <a:t>«Кто ещё из </a:t>
            </a:r>
            <a:r>
              <a:rPr lang="ru-RU" b="1" dirty="0"/>
              <a:t>семьи</a:t>
            </a:r>
            <a:r>
              <a:rPr lang="ru-RU" dirty="0"/>
              <a:t> вас </a:t>
            </a:r>
            <a:r>
              <a:rPr lang="ru-RU" b="1" dirty="0"/>
              <a:t>ненавидит</a:t>
            </a:r>
            <a:r>
              <a:rPr lang="ru-RU" dirty="0"/>
              <a:t>?»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В непонятных ситуациях отвечала </a:t>
            </a:r>
            <a:r>
              <a:rPr lang="ru-RU" b="1" dirty="0"/>
              <a:t>"Я понимаю"</a:t>
            </a:r>
            <a:endParaRPr lang="en-US" dirty="0"/>
          </a:p>
          <a:p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Робот-психотерапевт </a:t>
            </a:r>
            <a:r>
              <a:rPr lang="en-US" dirty="0"/>
              <a:t>ELIZA</a:t>
            </a:r>
            <a:r>
              <a:rPr lang="ru-RU" dirty="0"/>
              <a:t> (70-е)</a:t>
            </a:r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A8F680C-9393-BA46-B429-510B36876CCD}"/>
              </a:ext>
            </a:extLst>
          </p:cNvPr>
          <p:cNvSpPr/>
          <p:nvPr/>
        </p:nvSpPr>
        <p:spPr>
          <a:xfrm>
            <a:off x="9330267" y="2065867"/>
            <a:ext cx="643467" cy="4334933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A2FDA-3824-0749-9FF1-77D5D338FC1E}"/>
              </a:ext>
            </a:extLst>
          </p:cNvPr>
          <p:cNvSpPr txBox="1"/>
          <p:nvPr/>
        </p:nvSpPr>
        <p:spPr>
          <a:xfrm>
            <a:off x="10038517" y="3891690"/>
            <a:ext cx="1858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ru-RU" sz="3200" dirty="0"/>
              <a:t>Алгоритм</a:t>
            </a:r>
          </a:p>
        </p:txBody>
      </p:sp>
    </p:spTree>
    <p:extLst>
      <p:ext uri="{BB962C8B-B14F-4D97-AF65-F5344CB8AC3E}">
        <p14:creationId xmlns:p14="http://schemas.microsoft.com/office/powerpoint/2010/main" val="42162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AE6861-0F63-80F0-8E2A-7DC34B9EB3DE}"/>
              </a:ext>
            </a:extLst>
          </p:cNvPr>
          <p:cNvSpPr txBox="1"/>
          <p:nvPr/>
        </p:nvSpPr>
        <p:spPr>
          <a:xfrm>
            <a:off x="843280" y="616635"/>
            <a:ext cx="43789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latin typeface="HSE Sans" panose="02000000000000000000" pitchFamily="50" charset="-52"/>
              </a:rPr>
              <a:t>Масштабы GPT3: </a:t>
            </a:r>
          </a:p>
          <a:p>
            <a:endParaRPr lang="ru-RU" sz="2800" dirty="0">
              <a:latin typeface="HSE Sans" panose="02000000000000000000" pitchFamily="50" charset="-52"/>
            </a:endParaRPr>
          </a:p>
          <a:p>
            <a:endParaRPr lang="ru-RU" sz="2800" dirty="0">
              <a:latin typeface="HSE Sans" panose="02000000000000000000" pitchFamily="50" charset="-52"/>
            </a:endParaRPr>
          </a:p>
          <a:p>
            <a:r>
              <a:rPr lang="ru-RU" sz="2800" dirty="0">
                <a:latin typeface="HSE Sans" panose="02000000000000000000" pitchFamily="50" charset="-52"/>
              </a:rPr>
              <a:t>~ 600 Гб текста </a:t>
            </a:r>
          </a:p>
          <a:p>
            <a:r>
              <a:rPr lang="ru-RU" sz="2800" dirty="0">
                <a:latin typeface="HSE Sans" panose="02000000000000000000" pitchFamily="50" charset="-52"/>
              </a:rPr>
              <a:t>~ 700 Гб модель </a:t>
            </a:r>
          </a:p>
          <a:p>
            <a:r>
              <a:rPr lang="ru-RU" sz="2800" dirty="0">
                <a:latin typeface="HSE Sans" panose="02000000000000000000" pitchFamily="50" charset="-52"/>
              </a:rPr>
              <a:t>~ 175 млрд параметров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CFBBD-BBAA-ACD0-182F-629C2B69F5B8}"/>
              </a:ext>
            </a:extLst>
          </p:cNvPr>
          <p:cNvSpPr txBox="1"/>
          <p:nvPr/>
        </p:nvSpPr>
        <p:spPr>
          <a:xfrm>
            <a:off x="5963920" y="190929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HSE Sans" panose="02000000000000000000" pitchFamily="50" charset="-52"/>
              </a:rPr>
              <a:t>600 </a:t>
            </a:r>
            <a:r>
              <a:rPr lang="ru-RU" sz="2800" dirty="0" err="1">
                <a:latin typeface="HSE Sans" panose="02000000000000000000" pitchFamily="50" charset="-52"/>
              </a:rPr>
              <a:t>гб</a:t>
            </a:r>
            <a:r>
              <a:rPr lang="ru-RU" sz="2800" dirty="0">
                <a:latin typeface="HSE Sans" panose="02000000000000000000" pitchFamily="50" charset="-52"/>
              </a:rPr>
              <a:t> текста ~1 миллион книг, 1/50`000 индекса Яндекса </a:t>
            </a:r>
          </a:p>
          <a:p>
            <a:r>
              <a:rPr lang="ru-RU" sz="2800" dirty="0">
                <a:latin typeface="HSE Sans" panose="02000000000000000000" pitchFamily="50" charset="-52"/>
              </a:rPr>
              <a:t>175 млрд параметров ~1/600 мозга человека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DB0F7-5BF2-A0B9-582B-DEF94AE27678}"/>
              </a:ext>
            </a:extLst>
          </p:cNvPr>
          <p:cNvSpPr txBox="1"/>
          <p:nvPr/>
        </p:nvSpPr>
        <p:spPr>
          <a:xfrm>
            <a:off x="848360" y="5650616"/>
            <a:ext cx="8747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HSE Sans" panose="02000000000000000000" pitchFamily="50" charset="-52"/>
                <a:hlinkClick r:id="rId3"/>
              </a:rPr>
              <a:t>https://habr.com/ru/companies/ods/articles/716918/</a:t>
            </a:r>
            <a:r>
              <a:rPr lang="en-US" sz="2000" dirty="0">
                <a:latin typeface="HSE Sans" panose="02000000000000000000" pitchFamily="50" charset="-52"/>
              </a:rPr>
              <a:t> </a:t>
            </a:r>
            <a:endParaRPr lang="ru-RU" sz="2000" dirty="0">
              <a:latin typeface="HSE Sans" panose="02000000000000000000" pitchFamily="50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8E853-00CE-CE41-C7C3-F8E6499D5D8F}"/>
              </a:ext>
            </a:extLst>
          </p:cNvPr>
          <p:cNvSpPr txBox="1"/>
          <p:nvPr/>
        </p:nvSpPr>
        <p:spPr>
          <a:xfrm>
            <a:off x="919480" y="5037921"/>
            <a:ext cx="8605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333333"/>
                </a:solidFill>
                <a:effectLst/>
                <a:latin typeface="HSE Sans" panose="02000000000000000000" pitchFamily="50" charset="-52"/>
              </a:rPr>
              <a:t>Как работает ChatGPT: объясняем на простом русском эволюцию языковых моделей с T9 до чуда</a:t>
            </a:r>
          </a:p>
        </p:txBody>
      </p:sp>
    </p:spTree>
    <p:extLst>
      <p:ext uri="{BB962C8B-B14F-4D97-AF65-F5344CB8AC3E}">
        <p14:creationId xmlns:p14="http://schemas.microsoft.com/office/powerpoint/2010/main" val="3636658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Высшей школы экономики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Институт ИИ НИУ ВШЭ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Большие языковые модели</a:t>
            </a:r>
          </a:p>
        </p:txBody>
      </p:sp>
      <p:sp>
        <p:nvSpPr>
          <p:cNvPr id="63" name="Заголовок 2">
            <a:extLst>
              <a:ext uri="{FF2B5EF4-FFF2-40B4-BE49-F238E27FC236}">
                <a16:creationId xmlns:a16="http://schemas.microsoft.com/office/drawing/2014/main" id="{7CFB4F6B-92FF-6EB8-75B4-1BD06E1F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689" y="364054"/>
            <a:ext cx="10729802" cy="846254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ru-RU" sz="1200" b="1" dirty="0"/>
            </a:br>
            <a:r>
              <a:rPr lang="ru-RU" sz="2800" b="1" dirty="0"/>
              <a:t>Как создаются большие языковые модели?</a:t>
            </a:r>
            <a:br>
              <a:rPr lang="ru-RU" sz="2800" b="1" dirty="0"/>
            </a:br>
            <a:endParaRPr lang="ru-RU" sz="2800" b="1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74C82D-4928-7D44-2D54-20F98B87D876}"/>
              </a:ext>
            </a:extLst>
          </p:cNvPr>
          <p:cNvSpPr/>
          <p:nvPr/>
        </p:nvSpPr>
        <p:spPr>
          <a:xfrm>
            <a:off x="689721" y="1865173"/>
            <a:ext cx="3745119" cy="42773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Цель: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Обучение языку «вообще» на огромных корпусах текстов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Стоимость: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очень высокая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Разметка: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не требуется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Примеры: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GPT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-3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(2020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г.)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: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&gt;$4,5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млн.,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&gt;1000 GPU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&gt;30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дн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,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45 TB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текстов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GPT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-4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(202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г.)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: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&gt; $100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млн. (остальные параметры неизвестны)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67ED5-8EDE-17DE-8FD0-1C3E9D595F46}"/>
              </a:ext>
            </a:extLst>
          </p:cNvPr>
          <p:cNvSpPr txBox="1"/>
          <p:nvPr/>
        </p:nvSpPr>
        <p:spPr>
          <a:xfrm>
            <a:off x="1571778" y="1397794"/>
            <a:ext cx="1893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Предобучение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B79F4-AF5C-2FE1-834A-3191EDAD6BC9}"/>
              </a:ext>
            </a:extLst>
          </p:cNvPr>
          <p:cNvSpPr txBox="1"/>
          <p:nvPr/>
        </p:nvSpPr>
        <p:spPr>
          <a:xfrm>
            <a:off x="4496469" y="3589021"/>
            <a:ext cx="487011" cy="85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DEDC2-D51C-E045-261A-289AB2697BCA}"/>
              </a:ext>
            </a:extLst>
          </p:cNvPr>
          <p:cNvSpPr txBox="1"/>
          <p:nvPr/>
        </p:nvSpPr>
        <p:spPr>
          <a:xfrm>
            <a:off x="5162232" y="1397793"/>
            <a:ext cx="2434969" cy="40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latin typeface="HSE Sans" panose="02000000000000000000" pitchFamily="50" charset="-5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Донастройка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221833-B0B4-FD52-24A6-A00840B33A5C}"/>
              </a:ext>
            </a:extLst>
          </p:cNvPr>
          <p:cNvSpPr txBox="1"/>
          <p:nvPr/>
        </p:nvSpPr>
        <p:spPr>
          <a:xfrm>
            <a:off x="4943186" y="1990569"/>
            <a:ext cx="324296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Цель: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чтобы модель могла поддерживать вопросно-ответный формат по темам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Стоимость: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умеренная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Разметка: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требуется составление вопросов и ответов квалифицированным экспертом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Примеры: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instructGPT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-3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(&gt;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100 тыс. пар вопрос-ответ)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13810B-0372-FBE0-6605-3DD63EF236CF}"/>
              </a:ext>
            </a:extLst>
          </p:cNvPr>
          <p:cNvSpPr txBox="1"/>
          <p:nvPr/>
        </p:nvSpPr>
        <p:spPr>
          <a:xfrm>
            <a:off x="1745768" y="5742423"/>
            <a:ext cx="115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Pre-train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BA8F8C-C822-2DCE-9F6B-74F72E540A8D}"/>
              </a:ext>
            </a:extLst>
          </p:cNvPr>
          <p:cNvSpPr txBox="1"/>
          <p:nvPr/>
        </p:nvSpPr>
        <p:spPr>
          <a:xfrm>
            <a:off x="7942640" y="3576186"/>
            <a:ext cx="487011" cy="855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CFBFB08-F145-507C-8A7C-120F1DB07CEB}"/>
              </a:ext>
            </a:extLst>
          </p:cNvPr>
          <p:cNvSpPr/>
          <p:nvPr/>
        </p:nvSpPr>
        <p:spPr>
          <a:xfrm>
            <a:off x="8587251" y="3576186"/>
            <a:ext cx="979659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RLHF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6073E93-3335-62B9-C3E1-4D04B1C50233}"/>
              </a:ext>
            </a:extLst>
          </p:cNvPr>
          <p:cNvSpPr/>
          <p:nvPr/>
        </p:nvSpPr>
        <p:spPr>
          <a:xfrm>
            <a:off x="5087032" y="3589021"/>
            <a:ext cx="2708228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SFT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CC6840-D172-532C-43CE-B5A62F525AFD}"/>
              </a:ext>
            </a:extLst>
          </p:cNvPr>
          <p:cNvSpPr txBox="1"/>
          <p:nvPr/>
        </p:nvSpPr>
        <p:spPr>
          <a:xfrm>
            <a:off x="7942640" y="1402974"/>
            <a:ext cx="3745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000" b="1">
                <a:latin typeface="HSE Sans" panose="02000000000000000000" pitchFamily="50" charset="-5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Обучение с подкреплением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3DD769-B9A9-7675-90E1-6858C12CEC2D}"/>
              </a:ext>
            </a:extLst>
          </p:cNvPr>
          <p:cNvSpPr txBox="1"/>
          <p:nvPr/>
        </p:nvSpPr>
        <p:spPr>
          <a:xfrm>
            <a:off x="8287219" y="1990569"/>
            <a:ext cx="324296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Цель: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чтобы модель выдавала более полезные и приемлемые для человека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ответы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Стоимость: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низкая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Разметка: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требуется простановка лайков и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дизлайков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квалифицированным экспертом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Примеры: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chatGPT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67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  <a:p>
            <a:r>
              <a:rPr lang="ru-RU" dirty="0"/>
              <a:t>Высшей школы экономики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Институт ИИ НИУ ВШЭ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Большие языковые модели</a:t>
            </a:r>
          </a:p>
        </p:txBody>
      </p:sp>
      <p:sp>
        <p:nvSpPr>
          <p:cNvPr id="63" name="Заголовок 2">
            <a:extLst>
              <a:ext uri="{FF2B5EF4-FFF2-40B4-BE49-F238E27FC236}">
                <a16:creationId xmlns:a16="http://schemas.microsoft.com/office/drawing/2014/main" id="{7CFB4F6B-92FF-6EB8-75B4-1BD06E1F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689" y="364054"/>
            <a:ext cx="10729802" cy="796356"/>
          </a:xfrm>
          <a:solidFill>
            <a:schemeClr val="bg1"/>
          </a:solidFill>
        </p:spPr>
        <p:txBody>
          <a:bodyPr>
            <a:noAutofit/>
          </a:bodyPr>
          <a:lstStyle/>
          <a:p>
            <a:br>
              <a:rPr lang="ru-RU" sz="1200" b="1" dirty="0"/>
            </a:br>
            <a:r>
              <a:rPr lang="ru-RU" sz="2800" b="1" dirty="0"/>
              <a:t>Какие модели есть в распоряжении?</a:t>
            </a:r>
            <a:br>
              <a:rPr lang="ru-RU" sz="2800" b="1" dirty="0"/>
            </a:br>
            <a:endParaRPr lang="ru-RU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27A9D-D209-8AC7-0292-3B47752C65C8}"/>
              </a:ext>
            </a:extLst>
          </p:cNvPr>
          <p:cNvSpPr txBox="1"/>
          <p:nvPr/>
        </p:nvSpPr>
        <p:spPr>
          <a:xfrm>
            <a:off x="1170427" y="3693182"/>
            <a:ext cx="8948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GPT-3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 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chatGPT</a:t>
            </a:r>
            <a:r>
              <a:rPr lang="en-US" sz="2400" b="1" dirty="0">
                <a:solidFill>
                  <a:prstClr val="black"/>
                </a:solidFill>
                <a:latin typeface="HSE Sans" panose="02000000000000000000" pitchFamily="50" charset="-52"/>
              </a:rPr>
              <a:t>|GPT4</a:t>
            </a:r>
            <a:r>
              <a:rPr lang="ru-RU" sz="2400" b="1" dirty="0">
                <a:solidFill>
                  <a:prstClr val="black"/>
                </a:solidFill>
                <a:latin typeface="HSE Sans" panose="02000000000000000000" pitchFamily="50" charset="-52"/>
              </a:rPr>
              <a:t>-5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43547-DF36-F2DA-45D7-494C10BD7A1B}"/>
              </a:ext>
            </a:extLst>
          </p:cNvPr>
          <p:cNvSpPr txBox="1"/>
          <p:nvPr/>
        </p:nvSpPr>
        <p:spPr>
          <a:xfrm>
            <a:off x="1170428" y="1268931"/>
            <a:ext cx="8948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ruGPT-3.5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GigaChat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D2D29A-8C6D-672E-A7B1-0D297E3553D7}"/>
              </a:ext>
            </a:extLst>
          </p:cNvPr>
          <p:cNvSpPr txBox="1"/>
          <p:nvPr/>
        </p:nvSpPr>
        <p:spPr>
          <a:xfrm>
            <a:off x="1170428" y="2163701"/>
            <a:ext cx="8948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YaLM2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	        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YandexGPT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50FF1E8-87A2-4B99-0FF2-B389D0FB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211" y="3486506"/>
            <a:ext cx="708324" cy="756000"/>
          </a:xfrm>
          <a:prstGeom prst="ellipse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F0BA9C7-5374-827F-27E7-B42D30BE8A43}"/>
              </a:ext>
            </a:extLst>
          </p:cNvPr>
          <p:cNvSpPr txBox="1"/>
          <p:nvPr/>
        </p:nvSpPr>
        <p:spPr>
          <a:xfrm>
            <a:off x="1143689" y="2888459"/>
            <a:ext cx="8948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010C2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Bloom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  BloomZmt0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239D7D1-5F20-CCED-036E-2CF80F1FA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373" y="2855242"/>
            <a:ext cx="852000" cy="461665"/>
          </a:xfrm>
          <a:prstGeom prst="roundRect">
            <a:avLst>
              <a:gd name="adj" fmla="val 33562"/>
            </a:avLst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1D07492-14B1-FBFA-58DA-4AEFA05AF1E9}"/>
              </a:ext>
            </a:extLst>
          </p:cNvPr>
          <p:cNvSpPr txBox="1"/>
          <p:nvPr/>
        </p:nvSpPr>
        <p:spPr>
          <a:xfrm>
            <a:off x="1170428" y="4509710"/>
            <a:ext cx="8948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FA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?   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  Llama2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-3-4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8E22036-43B7-8885-BF89-99A0D1E84F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1107"/>
          <a:stretch/>
        </p:blipFill>
        <p:spPr>
          <a:xfrm>
            <a:off x="8952532" y="4468125"/>
            <a:ext cx="957683" cy="561755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5E83A9D9-E980-29E7-26A0-559FB5633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2532" y="1145117"/>
            <a:ext cx="798632" cy="756000"/>
          </a:xfrm>
          <a:prstGeom prst="ellipse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CF8CD930-72DA-B1AE-F57B-02AD0A03F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2760" y="1983646"/>
            <a:ext cx="742775" cy="756000"/>
          </a:xfrm>
          <a:prstGeom prst="ellipse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DED8ABF-1D4C-BED8-9630-155712D732DF}"/>
              </a:ext>
            </a:extLst>
          </p:cNvPr>
          <p:cNvSpPr/>
          <p:nvPr/>
        </p:nvSpPr>
        <p:spPr>
          <a:xfrm>
            <a:off x="318509" y="1176932"/>
            <a:ext cx="3140654" cy="317062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C5089-5CD5-AA5D-D014-27F1E4EB51EE}"/>
              </a:ext>
            </a:extLst>
          </p:cNvPr>
          <p:cNvSpPr txBox="1"/>
          <p:nvPr/>
        </p:nvSpPr>
        <p:spPr>
          <a:xfrm rot="19783265">
            <a:off x="215573" y="1007128"/>
            <a:ext cx="1031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открыто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44096AE5-FF97-76D3-DF97-7452F5C17045}"/>
              </a:ext>
            </a:extLst>
          </p:cNvPr>
          <p:cNvSpPr/>
          <p:nvPr/>
        </p:nvSpPr>
        <p:spPr>
          <a:xfrm>
            <a:off x="5921423" y="4484737"/>
            <a:ext cx="1624268" cy="50325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8DC7D90-21E5-4F79-3ECD-29E17FDB7A1E}"/>
              </a:ext>
            </a:extLst>
          </p:cNvPr>
          <p:cNvSpPr/>
          <p:nvPr/>
        </p:nvSpPr>
        <p:spPr>
          <a:xfrm>
            <a:off x="5896731" y="2873913"/>
            <a:ext cx="1888428" cy="50325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FD8727-47D4-40AD-2D71-A5E350A120B4}"/>
              </a:ext>
            </a:extLst>
          </p:cNvPr>
          <p:cNvSpPr txBox="1"/>
          <p:nvPr/>
        </p:nvSpPr>
        <p:spPr>
          <a:xfrm rot="19783265">
            <a:off x="7300785" y="3178989"/>
            <a:ext cx="1031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открыто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CA2002-C476-A8A3-6509-4AA8D98CADD8}"/>
              </a:ext>
            </a:extLst>
          </p:cNvPr>
          <p:cNvSpPr txBox="1"/>
          <p:nvPr/>
        </p:nvSpPr>
        <p:spPr>
          <a:xfrm rot="2250847">
            <a:off x="7300786" y="4429406"/>
            <a:ext cx="1031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открыто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96E95-7E4E-BE74-B60D-8CABD23A8BBC}"/>
              </a:ext>
            </a:extLst>
          </p:cNvPr>
          <p:cNvSpPr txBox="1"/>
          <p:nvPr/>
        </p:nvSpPr>
        <p:spPr>
          <a:xfrm>
            <a:off x="10062269" y="482709"/>
            <a:ext cx="196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Приоритетный язык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9B922-679E-7FEE-F4D9-02B8BAD7EE88}"/>
              </a:ext>
            </a:extLst>
          </p:cNvPr>
          <p:cNvSpPr txBox="1"/>
          <p:nvPr/>
        </p:nvSpPr>
        <p:spPr>
          <a:xfrm>
            <a:off x="10062269" y="1359477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RU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0AF0B0-7C20-6609-B6F1-D4567F588102}"/>
              </a:ext>
            </a:extLst>
          </p:cNvPr>
          <p:cNvSpPr txBox="1"/>
          <p:nvPr/>
        </p:nvSpPr>
        <p:spPr>
          <a:xfrm>
            <a:off x="10062269" y="2264715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RU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D60592-532D-23F1-64EF-854968D851F5}"/>
              </a:ext>
            </a:extLst>
          </p:cNvPr>
          <p:cNvSpPr txBox="1"/>
          <p:nvPr/>
        </p:nvSpPr>
        <p:spPr>
          <a:xfrm>
            <a:off x="10062269" y="2908203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EN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C2ED0-2291-7F54-9280-826EBFB38DC5}"/>
              </a:ext>
            </a:extLst>
          </p:cNvPr>
          <p:cNvSpPr txBox="1"/>
          <p:nvPr/>
        </p:nvSpPr>
        <p:spPr>
          <a:xfrm>
            <a:off x="10062269" y="3699361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EN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3DCFEC-0E0D-2925-1B48-21B35102274E}"/>
              </a:ext>
            </a:extLst>
          </p:cNvPr>
          <p:cNvSpPr txBox="1"/>
          <p:nvPr/>
        </p:nvSpPr>
        <p:spPr>
          <a:xfrm>
            <a:off x="10702945" y="4484737"/>
            <a:ext cx="68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EN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DFFC8-E317-5A80-0618-C2966F51F59E}"/>
              </a:ext>
            </a:extLst>
          </p:cNvPr>
          <p:cNvSpPr txBox="1"/>
          <p:nvPr/>
        </p:nvSpPr>
        <p:spPr>
          <a:xfrm>
            <a:off x="9721901" y="44302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1684E-A545-5CAC-0293-5DAC19303085}"/>
              </a:ext>
            </a:extLst>
          </p:cNvPr>
          <p:cNvSpPr txBox="1"/>
          <p:nvPr/>
        </p:nvSpPr>
        <p:spPr>
          <a:xfrm>
            <a:off x="8570496" y="6596390"/>
            <a:ext cx="36215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i="1" dirty="0"/>
              <a:t>* - </a:t>
            </a:r>
            <a:r>
              <a:rPr lang="en-US" sz="1100" i="1" dirty="0"/>
              <a:t>Meta – </a:t>
            </a:r>
            <a:r>
              <a:rPr lang="ru-RU" sz="1100" i="1" dirty="0"/>
              <a:t>запрещенная на территории РФ организация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C0C6F1-11C1-044A-065A-DCFB6FF2777C}"/>
              </a:ext>
            </a:extLst>
          </p:cNvPr>
          <p:cNvSpPr txBox="1"/>
          <p:nvPr/>
        </p:nvSpPr>
        <p:spPr>
          <a:xfrm>
            <a:off x="1170427" y="5333230"/>
            <a:ext cx="10214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0FA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?	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   	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   SFT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  QWEN, …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1F0E8157-7901-A15C-E851-5D355014A223}"/>
              </a:ext>
            </a:extLst>
          </p:cNvPr>
          <p:cNvSpPr/>
          <p:nvPr/>
        </p:nvSpPr>
        <p:spPr>
          <a:xfrm>
            <a:off x="5931210" y="5308257"/>
            <a:ext cx="1624268" cy="50325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05B3C-DA81-8661-2920-64D5FEFFCC5A}"/>
              </a:ext>
            </a:extLst>
          </p:cNvPr>
          <p:cNvSpPr txBox="1"/>
          <p:nvPr/>
        </p:nvSpPr>
        <p:spPr>
          <a:xfrm rot="2250847">
            <a:off x="7310573" y="5252926"/>
            <a:ext cx="1031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открыто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CEA86B-07AA-98EE-3133-E276A647445F}"/>
              </a:ext>
            </a:extLst>
          </p:cNvPr>
          <p:cNvSpPr txBox="1"/>
          <p:nvPr/>
        </p:nvSpPr>
        <p:spPr>
          <a:xfrm>
            <a:off x="10092621" y="5286320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EN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pic>
        <p:nvPicPr>
          <p:cNvPr id="1026" name="Picture 2" descr="Mistral AI | LinkedIn">
            <a:extLst>
              <a:ext uri="{FF2B5EF4-FFF2-40B4-BE49-F238E27FC236}">
                <a16:creationId xmlns:a16="http://schemas.microsoft.com/office/drawing/2014/main" id="{223D1F62-4FA7-7408-BAAD-70796A81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353" y="5192588"/>
            <a:ext cx="764462" cy="76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65D773-6706-7A10-A569-74CCF3CB034E}"/>
              </a:ext>
            </a:extLst>
          </p:cNvPr>
          <p:cNvSpPr txBox="1"/>
          <p:nvPr/>
        </p:nvSpPr>
        <p:spPr>
          <a:xfrm>
            <a:off x="939567" y="6114858"/>
            <a:ext cx="91797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0080FA"/>
                </a:solidFill>
                <a:latin typeface="HSE Sans" panose="02000000000000000000" pitchFamily="50" charset="-52"/>
              </a:rPr>
              <a:t>LLAMA|Mistral</a:t>
            </a:r>
            <a:r>
              <a:rPr lang="en-US" sz="2400" b="1" dirty="0">
                <a:solidFill>
                  <a:srgbClr val="0080FA"/>
                </a:solidFill>
                <a:latin typeface="HSE Sans" panose="02000000000000000000" pitchFamily="50" charset="-52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+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ruSFT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     +     RLHF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=   saiga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7D94AD5C-BD03-E812-89C8-DE031C2E6DF1}"/>
              </a:ext>
            </a:extLst>
          </p:cNvPr>
          <p:cNvSpPr/>
          <p:nvPr/>
        </p:nvSpPr>
        <p:spPr>
          <a:xfrm>
            <a:off x="5931211" y="6089885"/>
            <a:ext cx="1624268" cy="503251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1412B3-CC18-EDC3-C9DC-B8FF767D97A3}"/>
              </a:ext>
            </a:extLst>
          </p:cNvPr>
          <p:cNvSpPr txBox="1"/>
          <p:nvPr/>
        </p:nvSpPr>
        <p:spPr>
          <a:xfrm>
            <a:off x="10092622" y="6067948"/>
            <a:ext cx="196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RU</a:t>
            </a:r>
            <a:endParaRPr kumimoji="0" lang="ru-RU" sz="1800" b="1" i="1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95F0A4-A484-8A6F-6AC8-70113937EDF0}"/>
              </a:ext>
            </a:extLst>
          </p:cNvPr>
          <p:cNvSpPr txBox="1"/>
          <p:nvPr/>
        </p:nvSpPr>
        <p:spPr>
          <a:xfrm>
            <a:off x="8756979" y="6032281"/>
            <a:ext cx="1624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80FA"/>
                </a:solidFill>
                <a:latin typeface="HSE Sans" panose="02000000000000000000" pitchFamily="50" charset="-52"/>
              </a:rPr>
              <a:t>Илья Гусев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66AEE8-7079-8E9B-9CEA-9F17EAEAAF85}"/>
              </a:ext>
            </a:extLst>
          </p:cNvPr>
          <p:cNvSpPr txBox="1"/>
          <p:nvPr/>
        </p:nvSpPr>
        <p:spPr>
          <a:xfrm rot="2250847">
            <a:off x="7399397" y="6112226"/>
            <a:ext cx="10310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SE Sans" panose="02000000000000000000" pitchFamily="50" charset="-52"/>
                <a:ea typeface="+mn-ea"/>
                <a:cs typeface="+mn-cs"/>
              </a:rPr>
              <a:t>открыто</a:t>
            </a:r>
          </a:p>
        </p:txBody>
      </p:sp>
    </p:spTree>
    <p:extLst>
      <p:ext uri="{BB962C8B-B14F-4D97-AF65-F5344CB8AC3E}">
        <p14:creationId xmlns:p14="http://schemas.microsoft.com/office/powerpoint/2010/main" val="3425845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73DE3-C7CD-568A-0CE8-A6D6ACF263E0}"/>
              </a:ext>
            </a:extLst>
          </p:cNvPr>
          <p:cNvSpPr txBox="1"/>
          <p:nvPr/>
        </p:nvSpPr>
        <p:spPr>
          <a:xfrm>
            <a:off x="1625269" y="2890391"/>
            <a:ext cx="8637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5E7F"/>
                </a:solidFill>
                <a:latin typeface="HSE Sans" panose="02000000000000000000" pitchFamily="50" charset="-52"/>
              </a:rPr>
              <a:t>Как ИИ обрабатывает тексты, изображения, аудио?</a:t>
            </a:r>
          </a:p>
        </p:txBody>
      </p:sp>
    </p:spTree>
    <p:extLst>
      <p:ext uri="{BB962C8B-B14F-4D97-AF65-F5344CB8AC3E}">
        <p14:creationId xmlns:p14="http://schemas.microsoft.com/office/powerpoint/2010/main" val="2884265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500BDF6-A4B4-9B09-B3BB-F244BEE37A0D}"/>
              </a:ext>
            </a:extLst>
          </p:cNvPr>
          <p:cNvSpPr txBox="1"/>
          <p:nvPr/>
        </p:nvSpPr>
        <p:spPr>
          <a:xfrm>
            <a:off x="889000" y="749300"/>
            <a:ext cx="6130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картинки в числовом виде</a:t>
            </a:r>
            <a:r>
              <a:rPr lang="en-US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 </a:t>
            </a:r>
            <a:b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(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случай черно-белого изображения)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56A40D-C5FF-9E72-2063-7314B736C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52" y="2063676"/>
            <a:ext cx="9417492" cy="3994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F0217F-D71A-15AE-6129-37046AA97A95}"/>
              </a:ext>
            </a:extLst>
          </p:cNvPr>
          <p:cNvSpPr txBox="1"/>
          <p:nvPr/>
        </p:nvSpPr>
        <p:spPr>
          <a:xfrm>
            <a:off x="8369300" y="1447989"/>
            <a:ext cx="2501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Интенсивность цвета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определяется числом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661EF-5CA7-610D-A46D-56EBD1BEA88C}"/>
              </a:ext>
            </a:extLst>
          </p:cNvPr>
          <p:cNvSpPr txBox="1"/>
          <p:nvPr/>
        </p:nvSpPr>
        <p:spPr>
          <a:xfrm>
            <a:off x="2269952" y="1694344"/>
            <a:ext cx="452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Изображение – это матрица из пикселей</a:t>
            </a:r>
          </a:p>
        </p:txBody>
      </p:sp>
    </p:spTree>
    <p:extLst>
      <p:ext uri="{BB962C8B-B14F-4D97-AF65-F5344CB8AC3E}">
        <p14:creationId xmlns:p14="http://schemas.microsoft.com/office/powerpoint/2010/main" val="347658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D06EA2-37FD-8F00-F833-6C7FFB2F1854}"/>
              </a:ext>
            </a:extLst>
          </p:cNvPr>
          <p:cNvSpPr txBox="1"/>
          <p:nvPr/>
        </p:nvSpPr>
        <p:spPr>
          <a:xfrm>
            <a:off x="2743200" y="2889184"/>
            <a:ext cx="625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srgbClr val="005E7F"/>
                </a:solidFill>
                <a:latin typeface="HSE Sans" panose="02000000000000000000" pitchFamily="50" charset="-52"/>
              </a:rPr>
              <a:t>Что такое искусственный интеллект?</a:t>
            </a:r>
          </a:p>
        </p:txBody>
      </p:sp>
    </p:spTree>
    <p:extLst>
      <p:ext uri="{BB962C8B-B14F-4D97-AF65-F5344CB8AC3E}">
        <p14:creationId xmlns:p14="http://schemas.microsoft.com/office/powerpoint/2010/main" val="205443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4E94B0-2519-FB83-002E-C660E31D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29" y="1193800"/>
            <a:ext cx="4357992" cy="4000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822B9E-9100-842E-7A98-8446FAEF1C61}"/>
              </a:ext>
            </a:extLst>
          </p:cNvPr>
          <p:cNvSpPr txBox="1"/>
          <p:nvPr/>
        </p:nvSpPr>
        <p:spPr>
          <a:xfrm>
            <a:off x="7950200" y="5067300"/>
            <a:ext cx="3092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RGB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представление цвета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Red = (255, 0, 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Green = (0, 255, 0)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Blue = (0, 0, 255)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D91AC7-1311-620E-5D1B-7853DD52F6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87" t="11111" r="15208" b="5741"/>
          <a:stretch/>
        </p:blipFill>
        <p:spPr>
          <a:xfrm>
            <a:off x="1089916" y="1777999"/>
            <a:ext cx="5505841" cy="36732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00BDF6-A4B4-9B09-B3BB-F244BEE37A0D}"/>
              </a:ext>
            </a:extLst>
          </p:cNvPr>
          <p:cNvSpPr txBox="1"/>
          <p:nvPr/>
        </p:nvSpPr>
        <p:spPr>
          <a:xfrm>
            <a:off x="889000" y="749300"/>
            <a:ext cx="6130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картинки в числовом виде </a:t>
            </a:r>
            <a:b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(цветное изображение)</a:t>
            </a:r>
          </a:p>
        </p:txBody>
      </p:sp>
    </p:spTree>
    <p:extLst>
      <p:ext uri="{BB962C8B-B14F-4D97-AF65-F5344CB8AC3E}">
        <p14:creationId xmlns:p14="http://schemas.microsoft.com/office/powerpoint/2010/main" val="239361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D91AC7-1311-620E-5D1B-7853DD52F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11111" r="15208" b="5741"/>
          <a:stretch/>
        </p:blipFill>
        <p:spPr>
          <a:xfrm>
            <a:off x="615195" y="1943724"/>
            <a:ext cx="4649227" cy="3101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9C99E5-65F7-9A05-873A-792C66960CD2}"/>
              </a:ext>
            </a:extLst>
          </p:cNvPr>
          <p:cNvSpPr txBox="1"/>
          <p:nvPr/>
        </p:nvSpPr>
        <p:spPr>
          <a:xfrm>
            <a:off x="360058" y="6413500"/>
            <a:ext cx="11831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  <a:hlinkClick r:id="rId4"/>
              </a:rPr>
              <a:t>https://www.topcoder.com/thrive/articles/how-does-the-machine-read-images-and-use-them-in-computer-vision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06D14-CA71-A023-FD11-76B99832D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579" y="1406713"/>
            <a:ext cx="5264421" cy="4254719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E717E145-42BD-504E-A159-D52FB8395264}"/>
              </a:ext>
            </a:extLst>
          </p:cNvPr>
          <p:cNvSpPr/>
          <p:nvPr/>
        </p:nvSpPr>
        <p:spPr>
          <a:xfrm>
            <a:off x="5591569" y="3470160"/>
            <a:ext cx="1305871" cy="697875"/>
          </a:xfrm>
          <a:prstGeom prst="rightArrow">
            <a:avLst/>
          </a:prstGeom>
          <a:solidFill>
            <a:srgbClr val="005E7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2BEBB4-6B32-B1B5-9175-EF55A9D8EA55}"/>
              </a:ext>
            </a:extLst>
          </p:cNvPr>
          <p:cNvSpPr txBox="1"/>
          <p:nvPr/>
        </p:nvSpPr>
        <p:spPr>
          <a:xfrm>
            <a:off x="889000" y="749300"/>
            <a:ext cx="6130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картинки в числовом виде </a:t>
            </a:r>
            <a:b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(цветное изображение)</a:t>
            </a:r>
          </a:p>
        </p:txBody>
      </p:sp>
    </p:spTree>
    <p:extLst>
      <p:ext uri="{BB962C8B-B14F-4D97-AF65-F5344CB8AC3E}">
        <p14:creationId xmlns:p14="http://schemas.microsoft.com/office/powerpoint/2010/main" val="1989535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9F3D15-0A72-BC3C-6F56-B3946DC2B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" t="10185" r="5521" b="3889"/>
          <a:stretch/>
        </p:blipFill>
        <p:spPr>
          <a:xfrm>
            <a:off x="0" y="0"/>
            <a:ext cx="12126228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6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EB1A61-D795-7CBD-EDF5-6D9F29726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13519" r="7708" b="7222"/>
          <a:stretch/>
        </p:blipFill>
        <p:spPr>
          <a:xfrm>
            <a:off x="9970" y="0"/>
            <a:ext cx="1217348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6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CA6DA4-606D-16EC-E38D-23A7E6249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6" t="11667" r="13021" b="5555"/>
          <a:stretch/>
        </p:blipFill>
        <p:spPr>
          <a:xfrm>
            <a:off x="-1" y="-1"/>
            <a:ext cx="118289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6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73DE3-C7CD-568A-0CE8-A6D6ACF263E0}"/>
              </a:ext>
            </a:extLst>
          </p:cNvPr>
          <p:cNvSpPr txBox="1"/>
          <p:nvPr/>
        </p:nvSpPr>
        <p:spPr>
          <a:xfrm>
            <a:off x="4505065" y="2890391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5E7F"/>
                </a:solidFill>
                <a:latin typeface="HSE Sans" panose="02000000000000000000" pitchFamily="50" charset="-52"/>
              </a:rPr>
              <a:t>А как же аудио?</a:t>
            </a:r>
          </a:p>
        </p:txBody>
      </p:sp>
    </p:spTree>
    <p:extLst>
      <p:ext uri="{BB962C8B-B14F-4D97-AF65-F5344CB8AC3E}">
        <p14:creationId xmlns:p14="http://schemas.microsoft.com/office/powerpoint/2010/main" val="2201958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D0F69DD6-4C3A-4B12-9357-796A9B622EBB}"/>
              </a:ext>
            </a:extLst>
          </p:cNvPr>
          <p:cNvSpPr/>
          <p:nvPr/>
        </p:nvSpPr>
        <p:spPr>
          <a:xfrm>
            <a:off x="9672320" y="287881"/>
            <a:ext cx="2011680" cy="86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CFC9528-A228-419A-9A2F-20F3A355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54681"/>
            <a:ext cx="5507164" cy="467563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DCEA1F-ED00-4AC3-85F9-22174B60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599" y="1149446"/>
            <a:ext cx="6446493" cy="4779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A3A3E7-76F5-41A9-B955-2B5245382AFF}"/>
              </a:ext>
            </a:extLst>
          </p:cNvPr>
          <p:cNvSpPr txBox="1"/>
          <p:nvPr/>
        </p:nvSpPr>
        <p:spPr>
          <a:xfrm>
            <a:off x="508000" y="504462"/>
            <a:ext cx="4110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Звуковой сигнал во времени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0FDFD-322A-4B54-89F7-AC6FDB9078CA}"/>
              </a:ext>
            </a:extLst>
          </p:cNvPr>
          <p:cNvSpPr txBox="1"/>
          <p:nvPr/>
        </p:nvSpPr>
        <p:spPr>
          <a:xfrm>
            <a:off x="6141720" y="822175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Распределение амплитуды по частоте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A7CDF-4BD9-429A-80BC-5E13179C3E8F}"/>
              </a:ext>
            </a:extLst>
          </p:cNvPr>
          <p:cNvSpPr txBox="1"/>
          <p:nvPr/>
        </p:nvSpPr>
        <p:spPr>
          <a:xfrm>
            <a:off x="6141720" y="50446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Спектр звукового сигнала:</a:t>
            </a:r>
          </a:p>
        </p:txBody>
      </p:sp>
    </p:spTree>
    <p:extLst>
      <p:ext uri="{BB962C8B-B14F-4D97-AF65-F5344CB8AC3E}">
        <p14:creationId xmlns:p14="http://schemas.microsoft.com/office/powerpoint/2010/main" val="222292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6BC36A0-995F-4A7D-BD72-23FD5B85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403" y="2147274"/>
            <a:ext cx="4159759" cy="256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D0F69DD6-4C3A-4B12-9357-796A9B622EBB}"/>
              </a:ext>
            </a:extLst>
          </p:cNvPr>
          <p:cNvSpPr/>
          <p:nvPr/>
        </p:nvSpPr>
        <p:spPr>
          <a:xfrm>
            <a:off x="9672320" y="287881"/>
            <a:ext cx="2011680" cy="86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3A3E7-76F5-41A9-B955-2B5245382AFF}"/>
              </a:ext>
            </a:extLst>
          </p:cNvPr>
          <p:cNvSpPr txBox="1"/>
          <p:nvPr/>
        </p:nvSpPr>
        <p:spPr>
          <a:xfrm>
            <a:off x="37212" y="1382555"/>
            <a:ext cx="3461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Звуковой сигнал во времени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6A7CDF-4BD9-429A-80BC-5E13179C3E8F}"/>
              </a:ext>
            </a:extLst>
          </p:cNvPr>
          <p:cNvSpPr txBox="1"/>
          <p:nvPr/>
        </p:nvSpPr>
        <p:spPr>
          <a:xfrm>
            <a:off x="4715786" y="1382555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Выделение спектра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BE0FBE-6FE7-4B00-B77F-767AD953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955800"/>
            <a:ext cx="4563498" cy="28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95987067-5530-45B7-B7B4-C8A25E6311CF}"/>
              </a:ext>
            </a:extLst>
          </p:cNvPr>
          <p:cNvSpPr/>
          <p:nvPr/>
        </p:nvSpPr>
        <p:spPr>
          <a:xfrm>
            <a:off x="3854866" y="3009900"/>
            <a:ext cx="645020" cy="523220"/>
          </a:xfrm>
          <a:prstGeom prst="rightArrow">
            <a:avLst/>
          </a:prstGeom>
          <a:solidFill>
            <a:srgbClr val="005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5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539AB7-5BD9-4E90-8251-E2B4F5E0F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104" y="1999108"/>
            <a:ext cx="4563498" cy="287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CBA4D046-AD96-40DB-8640-7E90B8E339AB}"/>
              </a:ext>
            </a:extLst>
          </p:cNvPr>
          <p:cNvSpPr/>
          <p:nvPr/>
        </p:nvSpPr>
        <p:spPr>
          <a:xfrm>
            <a:off x="7711019" y="3100318"/>
            <a:ext cx="645020" cy="523220"/>
          </a:xfrm>
          <a:prstGeom prst="rightArrow">
            <a:avLst/>
          </a:prstGeom>
          <a:solidFill>
            <a:srgbClr val="005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5E7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7019437-2A19-43DE-996C-154987CD4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082" y="5034263"/>
            <a:ext cx="24288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45248F-B104-4F1E-A080-F4F132143D48}"/>
              </a:ext>
            </a:extLst>
          </p:cNvPr>
          <p:cNvSpPr txBox="1"/>
          <p:nvPr/>
        </p:nvSpPr>
        <p:spPr>
          <a:xfrm>
            <a:off x="9351286" y="1382555"/>
            <a:ext cx="1768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Расчет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MFCC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rgbClr val="005E7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D2044-86FF-4928-99FD-768B3CD8463B}"/>
              </a:ext>
            </a:extLst>
          </p:cNvPr>
          <p:cNvSpPr txBox="1"/>
          <p:nvPr/>
        </p:nvSpPr>
        <p:spPr>
          <a:xfrm>
            <a:off x="2728295" y="5432289"/>
            <a:ext cx="6169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Сложный неструктурированный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аудиоряд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теперь представим набором чисел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MFCC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)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1FA24D1-D3E1-45C3-8135-26E3AA9FB531}"/>
              </a:ext>
            </a:extLst>
          </p:cNvPr>
          <p:cNvCxnSpPr>
            <a:cxnSpLocks/>
          </p:cNvCxnSpPr>
          <p:nvPr/>
        </p:nvCxnSpPr>
        <p:spPr>
          <a:xfrm flipV="1">
            <a:off x="8910320" y="5320261"/>
            <a:ext cx="762000" cy="473210"/>
          </a:xfrm>
          <a:prstGeom prst="straightConnector1">
            <a:avLst/>
          </a:prstGeom>
          <a:ln w="28575">
            <a:solidFill>
              <a:srgbClr val="005E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213CC50-F8C3-1405-83D1-EBC2844762C1}"/>
              </a:ext>
            </a:extLst>
          </p:cNvPr>
          <p:cNvGrpSpPr/>
          <p:nvPr/>
        </p:nvGrpSpPr>
        <p:grpSpPr>
          <a:xfrm>
            <a:off x="1819580" y="5257919"/>
            <a:ext cx="914400" cy="914400"/>
            <a:chOff x="5792833" y="4144074"/>
            <a:chExt cx="914400" cy="914400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DBBE1902-750A-E269-9E58-CB50DB19410B}"/>
                </a:ext>
              </a:extLst>
            </p:cNvPr>
            <p:cNvSpPr/>
            <p:nvPr/>
          </p:nvSpPr>
          <p:spPr>
            <a:xfrm>
              <a:off x="6053665" y="4247626"/>
              <a:ext cx="432000" cy="432000"/>
            </a:xfrm>
            <a:prstGeom prst="ellipse">
              <a:avLst/>
            </a:prstGeom>
            <a:solidFill>
              <a:srgbClr val="F1F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 descr="Лампочка">
              <a:extLst>
                <a:ext uri="{FF2B5EF4-FFF2-40B4-BE49-F238E27FC236}">
                  <a16:creationId xmlns:a16="http://schemas.microsoft.com/office/drawing/2014/main" id="{B4DABAEC-344F-220B-D079-24D4CC195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92833" y="414407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5436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D0F69DD6-4C3A-4B12-9357-796A9B622EBB}"/>
              </a:ext>
            </a:extLst>
          </p:cNvPr>
          <p:cNvSpPr/>
          <p:nvPr/>
        </p:nvSpPr>
        <p:spPr>
          <a:xfrm>
            <a:off x="9672320" y="287881"/>
            <a:ext cx="2011680" cy="861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AD024-969F-6002-632C-AB625E25BBB4}"/>
              </a:ext>
            </a:extLst>
          </p:cNvPr>
          <p:cNvSpPr txBox="1"/>
          <p:nvPr/>
        </p:nvSpPr>
        <p:spPr>
          <a:xfrm>
            <a:off x="914400" y="477441"/>
            <a:ext cx="98679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dirty="0">
                <a:solidFill>
                  <a:srgbClr val="005E7F"/>
                </a:solidFill>
              </a:rPr>
              <a:t>Какую информацию мы можем извлечь из цифрового представления аудио?</a:t>
            </a:r>
          </a:p>
          <a:p>
            <a:pPr algn="l"/>
            <a:endParaRPr lang="ru-RU" b="0" i="0" dirty="0">
              <a:solidFill>
                <a:srgbClr val="000000"/>
              </a:solidFill>
              <a:effectLst/>
              <a:latin typeface="YS Text"/>
            </a:endParaRPr>
          </a:p>
          <a:p>
            <a:pPr algn="l"/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Элементы признакового пространства («фичи»)</a:t>
            </a:r>
          </a:p>
          <a:p>
            <a:pPr algn="l"/>
            <a:endParaRPr lang="ru-RU" sz="2400" b="0" i="0" dirty="0">
              <a:solidFill>
                <a:srgbClr val="000000"/>
              </a:solidFill>
              <a:effectLst/>
              <a:latin typeface="SB Sans Tex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Звуковая волна эмоционально окрашенной речи -&gt; признаки для классификации эмоций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Среднее и нормализованные средние значения спектра;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Медианное значение спектра речи и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SB Sans Text"/>
              </a:rPr>
              <a:t>тд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Относительная мощность спектра речи;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Интенсивность, амплитуда;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Частота основного тона F0 и </a:t>
            </a:r>
            <a:r>
              <a:rPr lang="ru-RU" sz="2400" b="0" i="0" dirty="0" err="1">
                <a:solidFill>
                  <a:srgbClr val="000000"/>
                </a:solidFill>
                <a:effectLst/>
                <a:latin typeface="SB Sans Text"/>
              </a:rPr>
              <a:t>др</a:t>
            </a: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0000"/>
                </a:solidFill>
                <a:effectLst/>
                <a:latin typeface="SB Sans Text"/>
              </a:rPr>
              <a:t>Наличие, частота и длительность пауз</a:t>
            </a:r>
          </a:p>
          <a:p>
            <a:pPr algn="l"/>
            <a:endParaRPr lang="ru-RU" dirty="0">
              <a:solidFill>
                <a:srgbClr val="000000"/>
              </a:solidFill>
              <a:latin typeface="YS Text"/>
            </a:endParaRPr>
          </a:p>
          <a:p>
            <a:pPr algn="l"/>
            <a:endParaRPr lang="ru-RU" b="0" i="0" dirty="0" err="1">
              <a:solidFill>
                <a:srgbClr val="000000"/>
              </a:solidFill>
              <a:effectLst/>
              <a:latin typeface="YS Text"/>
            </a:endParaRPr>
          </a:p>
        </p:txBody>
      </p:sp>
    </p:spTree>
    <p:extLst>
      <p:ext uri="{BB962C8B-B14F-4D97-AF65-F5344CB8AC3E}">
        <p14:creationId xmlns:p14="http://schemas.microsoft.com/office/powerpoint/2010/main" val="3377347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73DE3-C7CD-568A-0CE8-A6D6ACF263E0}"/>
              </a:ext>
            </a:extLst>
          </p:cNvPr>
          <p:cNvSpPr txBox="1"/>
          <p:nvPr/>
        </p:nvSpPr>
        <p:spPr>
          <a:xfrm>
            <a:off x="3275785" y="2890391"/>
            <a:ext cx="5640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>
                <a:solidFill>
                  <a:srgbClr val="005E7F"/>
                </a:solidFill>
              </a:rPr>
              <a:t>Видео = Картинки + Аудио</a:t>
            </a:r>
          </a:p>
        </p:txBody>
      </p:sp>
    </p:spTree>
    <p:extLst>
      <p:ext uri="{BB962C8B-B14F-4D97-AF65-F5344CB8AC3E}">
        <p14:creationId xmlns:p14="http://schemas.microsoft.com/office/powerpoint/2010/main" val="1948394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0D57BA9-AEAE-09BE-3B69-08341CF2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5" y="72192"/>
            <a:ext cx="11806990" cy="765843"/>
          </a:xfrm>
        </p:spPr>
        <p:txBody>
          <a:bodyPr>
            <a:normAutofit fontScale="90000"/>
          </a:bodyPr>
          <a:lstStyle/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2CFF39-1D37-DDC2-480B-172E8E53D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22" r="5334" b="14785"/>
          <a:stretch/>
        </p:blipFill>
        <p:spPr>
          <a:xfrm>
            <a:off x="192505" y="857476"/>
            <a:ext cx="11541760" cy="514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104C0D2-FFA5-3E77-7176-B57120E9CD53}"/>
              </a:ext>
            </a:extLst>
          </p:cNvPr>
          <p:cNvSpPr txBox="1">
            <a:spLocks/>
          </p:cNvSpPr>
          <p:nvPr/>
        </p:nvSpPr>
        <p:spPr>
          <a:xfrm>
            <a:off x="517328" y="599621"/>
            <a:ext cx="10894859" cy="9085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Что такое </a:t>
            </a:r>
            <a:r>
              <a:rPr lang="ru-RU" sz="3200" b="1" dirty="0" err="1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мультимодальность</a:t>
            </a:r>
            <a:r>
              <a:rPr lang="ru-RU" sz="3200" b="1" dirty="0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16F0F9-C2D2-1513-5F60-6E159A371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6" t="4136" r="7798" b="26022"/>
          <a:stretch/>
        </p:blipFill>
        <p:spPr>
          <a:xfrm>
            <a:off x="771895" y="1663564"/>
            <a:ext cx="3859482" cy="222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89,560 Audio track Images, Stock Photos &amp; Vectors | Shutterstock">
            <a:extLst>
              <a:ext uri="{FF2B5EF4-FFF2-40B4-BE49-F238E27FC236}">
                <a16:creationId xmlns:a16="http://schemas.microsoft.com/office/drawing/2014/main" id="{1B74C1C1-8677-64BD-E173-1B5F3A7E2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"/>
          <a:stretch/>
        </p:blipFill>
        <p:spPr bwMode="auto">
          <a:xfrm>
            <a:off x="7267699" y="4415104"/>
            <a:ext cx="4579917" cy="1939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ction plan">
            <a:extLst>
              <a:ext uri="{FF2B5EF4-FFF2-40B4-BE49-F238E27FC236}">
                <a16:creationId xmlns:a16="http://schemas.microsoft.com/office/drawing/2014/main" id="{E87EBD67-3FCE-D0BC-7E73-372F14571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743" r="1616" b="50000"/>
          <a:stretch/>
        </p:blipFill>
        <p:spPr bwMode="auto">
          <a:xfrm>
            <a:off x="7267698" y="1663564"/>
            <a:ext cx="4579917" cy="2062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to generate synthetic tabular data? | by Fabiana Clemente | Towards Data  Science">
            <a:extLst>
              <a:ext uri="{FF2B5EF4-FFF2-40B4-BE49-F238E27FC236}">
                <a16:creationId xmlns:a16="http://schemas.microsoft.com/office/drawing/2014/main" id="{256DB5B5-144E-8FD0-8635-BE0883A4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0" y="4231794"/>
            <a:ext cx="4037611" cy="212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2D207591-AAC0-BC56-40D8-BBC178D4A56E}"/>
              </a:ext>
            </a:extLst>
          </p:cNvPr>
          <p:cNvCxnSpPr>
            <a:cxnSpLocks/>
          </p:cNvCxnSpPr>
          <p:nvPr/>
        </p:nvCxnSpPr>
        <p:spPr>
          <a:xfrm flipH="1">
            <a:off x="6365174" y="2312489"/>
            <a:ext cx="688769" cy="641267"/>
          </a:xfrm>
          <a:prstGeom prst="straightConnector1">
            <a:avLst/>
          </a:prstGeom>
          <a:ln w="47625">
            <a:solidFill>
              <a:srgbClr val="005E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8FC766C-D60B-9D6B-E209-0F05DD3A3F21}"/>
              </a:ext>
            </a:extLst>
          </p:cNvPr>
          <p:cNvCxnSpPr>
            <a:cxnSpLocks/>
          </p:cNvCxnSpPr>
          <p:nvPr/>
        </p:nvCxnSpPr>
        <p:spPr>
          <a:xfrm rot="5400000" flipH="1">
            <a:off x="6341423" y="5337501"/>
            <a:ext cx="688769" cy="641267"/>
          </a:xfrm>
          <a:prstGeom prst="straightConnector1">
            <a:avLst/>
          </a:prstGeom>
          <a:ln w="47625">
            <a:solidFill>
              <a:srgbClr val="005E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325E6EC-A3D7-0C63-6853-BF0633483A00}"/>
              </a:ext>
            </a:extLst>
          </p:cNvPr>
          <p:cNvCxnSpPr>
            <a:cxnSpLocks/>
          </p:cNvCxnSpPr>
          <p:nvPr/>
        </p:nvCxnSpPr>
        <p:spPr>
          <a:xfrm rot="16200000">
            <a:off x="4999513" y="5337500"/>
            <a:ext cx="688769" cy="641267"/>
          </a:xfrm>
          <a:prstGeom prst="straightConnector1">
            <a:avLst/>
          </a:prstGeom>
          <a:ln w="47625">
            <a:solidFill>
              <a:srgbClr val="005E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1DABAC4-93D0-2E16-1130-1CC19D865754}"/>
              </a:ext>
            </a:extLst>
          </p:cNvPr>
          <p:cNvCxnSpPr>
            <a:cxnSpLocks/>
          </p:cNvCxnSpPr>
          <p:nvPr/>
        </p:nvCxnSpPr>
        <p:spPr>
          <a:xfrm rot="5400000" flipV="1">
            <a:off x="4999512" y="2336240"/>
            <a:ext cx="688769" cy="641267"/>
          </a:xfrm>
          <a:prstGeom prst="straightConnector1">
            <a:avLst/>
          </a:prstGeom>
          <a:ln w="47625">
            <a:solidFill>
              <a:srgbClr val="005E7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Neural network - Wikipedia">
            <a:extLst>
              <a:ext uri="{FF2B5EF4-FFF2-40B4-BE49-F238E27FC236}">
                <a16:creationId xmlns:a16="http://schemas.microsoft.com/office/drawing/2014/main" id="{4735D5F1-F09A-0E1F-6D5F-E9ACAF600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57"/>
          <a:stretch/>
        </p:blipFill>
        <p:spPr bwMode="auto">
          <a:xfrm>
            <a:off x="5471803" y="3295634"/>
            <a:ext cx="1205285" cy="12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D689EF-BB7F-660E-6E89-1491B16D6795}"/>
              </a:ext>
            </a:extLst>
          </p:cNvPr>
          <p:cNvSpPr txBox="1"/>
          <p:nvPr/>
        </p:nvSpPr>
        <p:spPr>
          <a:xfrm>
            <a:off x="5098453" y="4510393"/>
            <a:ext cx="199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Математическая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модель </a:t>
            </a:r>
          </a:p>
        </p:txBody>
      </p:sp>
    </p:spTree>
    <p:extLst>
      <p:ext uri="{BB962C8B-B14F-4D97-AF65-F5344CB8AC3E}">
        <p14:creationId xmlns:p14="http://schemas.microsoft.com/office/powerpoint/2010/main" val="94724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7832E3-FD7F-5EAF-B384-1EACC72A4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113" y="474477"/>
            <a:ext cx="1539800" cy="11950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1999B4A-3BFE-E314-0763-103513CB4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07" y="456227"/>
            <a:ext cx="1734440" cy="11340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D723BC4-F476-D94A-E2D7-5992F297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580" y="474477"/>
            <a:ext cx="1810080" cy="1115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A74522-7988-3568-8293-DBDAF3C17EFE}"/>
              </a:ext>
            </a:extLst>
          </p:cNvPr>
          <p:cNvSpPr txBox="1"/>
          <p:nvPr/>
        </p:nvSpPr>
        <p:spPr>
          <a:xfrm>
            <a:off x="795893" y="1758669"/>
            <a:ext cx="5449224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1954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Bag of Words (BOW)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1972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TF-IDF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2013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Word2Vec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Transformer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2020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GPT-3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Switch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Transformers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D8990E-FF12-7C04-0BCD-BF4E0890D5E2}"/>
              </a:ext>
            </a:extLst>
          </p:cNvPr>
          <p:cNvSpPr txBox="1"/>
          <p:nvPr/>
        </p:nvSpPr>
        <p:spPr>
          <a:xfrm>
            <a:off x="4886082" y="2743319"/>
            <a:ext cx="3726577" cy="2885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1990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Каскады Хаара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распознавание алфавита с помощью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CNN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2015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ResNet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2018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MobileNet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2020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ViT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(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Transformer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D3D4C-B7E8-6DA1-F3AE-6DD2B956C39F}"/>
              </a:ext>
            </a:extLst>
          </p:cNvPr>
          <p:cNvSpPr txBox="1"/>
          <p:nvPr/>
        </p:nvSpPr>
        <p:spPr>
          <a:xfrm>
            <a:off x="8982799" y="2085669"/>
            <a:ext cx="3065039" cy="3670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19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7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0-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8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Mel-Frequency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cepstrum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coefs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6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Wavenet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2020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– Audio Spectrogram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Transformer</a:t>
            </a:r>
            <a:endParaRPr kumimoji="0" lang="ru-RU" sz="1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3C757C39-2767-FD3C-0320-8F3C397588F1}"/>
              </a:ext>
            </a:extLst>
          </p:cNvPr>
          <p:cNvSpPr/>
          <p:nvPr/>
        </p:nvSpPr>
        <p:spPr>
          <a:xfrm>
            <a:off x="330200" y="4432300"/>
            <a:ext cx="11769941" cy="1737103"/>
          </a:xfrm>
          <a:custGeom>
            <a:avLst/>
            <a:gdLst>
              <a:gd name="connsiteX0" fmla="*/ 0 w 11769941"/>
              <a:gd name="connsiteY0" fmla="*/ 457200 h 1737103"/>
              <a:gd name="connsiteX1" fmla="*/ 215900 w 11769941"/>
              <a:gd name="connsiteY1" fmla="*/ 228600 h 1737103"/>
              <a:gd name="connsiteX2" fmla="*/ 254000 w 11769941"/>
              <a:gd name="connsiteY2" fmla="*/ 215900 h 1737103"/>
              <a:gd name="connsiteX3" fmla="*/ 393700 w 11769941"/>
              <a:gd name="connsiteY3" fmla="*/ 165100 h 1737103"/>
              <a:gd name="connsiteX4" fmla="*/ 495300 w 11769941"/>
              <a:gd name="connsiteY4" fmla="*/ 127000 h 1737103"/>
              <a:gd name="connsiteX5" fmla="*/ 558800 w 11769941"/>
              <a:gd name="connsiteY5" fmla="*/ 88900 h 1737103"/>
              <a:gd name="connsiteX6" fmla="*/ 914400 w 11769941"/>
              <a:gd name="connsiteY6" fmla="*/ 76200 h 1737103"/>
              <a:gd name="connsiteX7" fmla="*/ 1219200 w 11769941"/>
              <a:gd name="connsiteY7" fmla="*/ 38100 h 1737103"/>
              <a:gd name="connsiteX8" fmla="*/ 1308100 w 11769941"/>
              <a:gd name="connsiteY8" fmla="*/ 12700 h 1737103"/>
              <a:gd name="connsiteX9" fmla="*/ 1473200 w 11769941"/>
              <a:gd name="connsiteY9" fmla="*/ 0 h 1737103"/>
              <a:gd name="connsiteX10" fmla="*/ 2247900 w 11769941"/>
              <a:gd name="connsiteY10" fmla="*/ 25400 h 1737103"/>
              <a:gd name="connsiteX11" fmla="*/ 2387600 w 11769941"/>
              <a:gd name="connsiteY11" fmla="*/ 38100 h 1737103"/>
              <a:gd name="connsiteX12" fmla="*/ 2667000 w 11769941"/>
              <a:gd name="connsiteY12" fmla="*/ 101600 h 1737103"/>
              <a:gd name="connsiteX13" fmla="*/ 2832100 w 11769941"/>
              <a:gd name="connsiteY13" fmla="*/ 152400 h 1737103"/>
              <a:gd name="connsiteX14" fmla="*/ 3187700 w 11769941"/>
              <a:gd name="connsiteY14" fmla="*/ 254000 h 1737103"/>
              <a:gd name="connsiteX15" fmla="*/ 3530600 w 11769941"/>
              <a:gd name="connsiteY15" fmla="*/ 368300 h 1737103"/>
              <a:gd name="connsiteX16" fmla="*/ 3683000 w 11769941"/>
              <a:gd name="connsiteY16" fmla="*/ 406400 h 1737103"/>
              <a:gd name="connsiteX17" fmla="*/ 3860800 w 11769941"/>
              <a:gd name="connsiteY17" fmla="*/ 444500 h 1737103"/>
              <a:gd name="connsiteX18" fmla="*/ 4114800 w 11769941"/>
              <a:gd name="connsiteY18" fmla="*/ 533400 h 1737103"/>
              <a:gd name="connsiteX19" fmla="*/ 4254500 w 11769941"/>
              <a:gd name="connsiteY19" fmla="*/ 571500 h 1737103"/>
              <a:gd name="connsiteX20" fmla="*/ 4406900 w 11769941"/>
              <a:gd name="connsiteY20" fmla="*/ 622300 h 1737103"/>
              <a:gd name="connsiteX21" fmla="*/ 4787900 w 11769941"/>
              <a:gd name="connsiteY21" fmla="*/ 660400 h 1737103"/>
              <a:gd name="connsiteX22" fmla="*/ 6159500 w 11769941"/>
              <a:gd name="connsiteY22" fmla="*/ 647700 h 1737103"/>
              <a:gd name="connsiteX23" fmla="*/ 6413500 w 11769941"/>
              <a:gd name="connsiteY23" fmla="*/ 622300 h 1737103"/>
              <a:gd name="connsiteX24" fmla="*/ 7607300 w 11769941"/>
              <a:gd name="connsiteY24" fmla="*/ 596900 h 1737103"/>
              <a:gd name="connsiteX25" fmla="*/ 8255000 w 11769941"/>
              <a:gd name="connsiteY25" fmla="*/ 571500 h 1737103"/>
              <a:gd name="connsiteX26" fmla="*/ 8483600 w 11769941"/>
              <a:gd name="connsiteY26" fmla="*/ 558800 h 1737103"/>
              <a:gd name="connsiteX27" fmla="*/ 10299700 w 11769941"/>
              <a:gd name="connsiteY27" fmla="*/ 533400 h 1737103"/>
              <a:gd name="connsiteX28" fmla="*/ 11468100 w 11769941"/>
              <a:gd name="connsiteY28" fmla="*/ 558800 h 1737103"/>
              <a:gd name="connsiteX29" fmla="*/ 11544300 w 11769941"/>
              <a:gd name="connsiteY29" fmla="*/ 571500 h 1737103"/>
              <a:gd name="connsiteX30" fmla="*/ 11747500 w 11769941"/>
              <a:gd name="connsiteY30" fmla="*/ 685800 h 1737103"/>
              <a:gd name="connsiteX31" fmla="*/ 11709400 w 11769941"/>
              <a:gd name="connsiteY31" fmla="*/ 1028700 h 1737103"/>
              <a:gd name="connsiteX32" fmla="*/ 11633200 w 11769941"/>
              <a:gd name="connsiteY32" fmla="*/ 1117600 h 1737103"/>
              <a:gd name="connsiteX33" fmla="*/ 11455400 w 11769941"/>
              <a:gd name="connsiteY33" fmla="*/ 1282700 h 1737103"/>
              <a:gd name="connsiteX34" fmla="*/ 11176000 w 11769941"/>
              <a:gd name="connsiteY34" fmla="*/ 1397000 h 1737103"/>
              <a:gd name="connsiteX35" fmla="*/ 10795000 w 11769941"/>
              <a:gd name="connsiteY35" fmla="*/ 1460500 h 1737103"/>
              <a:gd name="connsiteX36" fmla="*/ 10083800 w 11769941"/>
              <a:gd name="connsiteY36" fmla="*/ 1498600 h 1737103"/>
              <a:gd name="connsiteX37" fmla="*/ 9715500 w 11769941"/>
              <a:gd name="connsiteY37" fmla="*/ 1549400 h 1737103"/>
              <a:gd name="connsiteX38" fmla="*/ 9182100 w 11769941"/>
              <a:gd name="connsiteY38" fmla="*/ 1587500 h 1737103"/>
              <a:gd name="connsiteX39" fmla="*/ 8178800 w 11769941"/>
              <a:gd name="connsiteY39" fmla="*/ 1651000 h 1737103"/>
              <a:gd name="connsiteX40" fmla="*/ 7886700 w 11769941"/>
              <a:gd name="connsiteY40" fmla="*/ 1676400 h 1737103"/>
              <a:gd name="connsiteX41" fmla="*/ 4838700 w 11769941"/>
              <a:gd name="connsiteY41" fmla="*/ 1689100 h 1737103"/>
              <a:gd name="connsiteX42" fmla="*/ 2540000 w 11769941"/>
              <a:gd name="connsiteY42" fmla="*/ 1727200 h 1737103"/>
              <a:gd name="connsiteX43" fmla="*/ 558800 w 11769941"/>
              <a:gd name="connsiteY43" fmla="*/ 1689100 h 1737103"/>
              <a:gd name="connsiteX44" fmla="*/ 190500 w 11769941"/>
              <a:gd name="connsiteY44" fmla="*/ 1511300 h 1737103"/>
              <a:gd name="connsiteX45" fmla="*/ 139700 w 11769941"/>
              <a:gd name="connsiteY45" fmla="*/ 1435100 h 1737103"/>
              <a:gd name="connsiteX46" fmla="*/ 114300 w 11769941"/>
              <a:gd name="connsiteY46" fmla="*/ 1320800 h 1737103"/>
              <a:gd name="connsiteX47" fmla="*/ 139700 w 11769941"/>
              <a:gd name="connsiteY47" fmla="*/ 736600 h 1737103"/>
              <a:gd name="connsiteX48" fmla="*/ 215900 w 11769941"/>
              <a:gd name="connsiteY48" fmla="*/ 584200 h 1737103"/>
              <a:gd name="connsiteX49" fmla="*/ 228600 w 11769941"/>
              <a:gd name="connsiteY49" fmla="*/ 279400 h 1737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769941" h="1737103">
                <a:moveTo>
                  <a:pt x="0" y="457200"/>
                </a:moveTo>
                <a:cubicBezTo>
                  <a:pt x="52745" y="391269"/>
                  <a:pt x="165645" y="245352"/>
                  <a:pt x="215900" y="228600"/>
                </a:cubicBezTo>
                <a:lnTo>
                  <a:pt x="254000" y="215900"/>
                </a:lnTo>
                <a:cubicBezTo>
                  <a:pt x="348645" y="144916"/>
                  <a:pt x="255706" y="201898"/>
                  <a:pt x="393700" y="165100"/>
                </a:cubicBezTo>
                <a:cubicBezTo>
                  <a:pt x="428648" y="155780"/>
                  <a:pt x="462459" y="142157"/>
                  <a:pt x="495300" y="127000"/>
                </a:cubicBezTo>
                <a:cubicBezTo>
                  <a:pt x="517712" y="116656"/>
                  <a:pt x="534295" y="91870"/>
                  <a:pt x="558800" y="88900"/>
                </a:cubicBezTo>
                <a:cubicBezTo>
                  <a:pt x="676547" y="74628"/>
                  <a:pt x="795867" y="80433"/>
                  <a:pt x="914400" y="76200"/>
                </a:cubicBezTo>
                <a:cubicBezTo>
                  <a:pt x="1205050" y="11611"/>
                  <a:pt x="803503" y="94786"/>
                  <a:pt x="1219200" y="38100"/>
                </a:cubicBezTo>
                <a:cubicBezTo>
                  <a:pt x="1249737" y="33936"/>
                  <a:pt x="1277622" y="17272"/>
                  <a:pt x="1308100" y="12700"/>
                </a:cubicBezTo>
                <a:cubicBezTo>
                  <a:pt x="1362685" y="4512"/>
                  <a:pt x="1418167" y="4233"/>
                  <a:pt x="1473200" y="0"/>
                </a:cubicBezTo>
                <a:lnTo>
                  <a:pt x="2247900" y="25400"/>
                </a:lnTo>
                <a:cubicBezTo>
                  <a:pt x="2294618" y="27347"/>
                  <a:pt x="2341596" y="29736"/>
                  <a:pt x="2387600" y="38100"/>
                </a:cubicBezTo>
                <a:cubicBezTo>
                  <a:pt x="2481568" y="55185"/>
                  <a:pt x="2579214" y="63977"/>
                  <a:pt x="2667000" y="101600"/>
                </a:cubicBezTo>
                <a:cubicBezTo>
                  <a:pt x="2860470" y="184516"/>
                  <a:pt x="2659482" y="106707"/>
                  <a:pt x="2832100" y="152400"/>
                </a:cubicBezTo>
                <a:cubicBezTo>
                  <a:pt x="2951272" y="183946"/>
                  <a:pt x="3070750" y="215017"/>
                  <a:pt x="3187700" y="254000"/>
                </a:cubicBezTo>
                <a:cubicBezTo>
                  <a:pt x="3302000" y="292100"/>
                  <a:pt x="3413715" y="339079"/>
                  <a:pt x="3530600" y="368300"/>
                </a:cubicBezTo>
                <a:lnTo>
                  <a:pt x="3683000" y="406400"/>
                </a:lnTo>
                <a:cubicBezTo>
                  <a:pt x="3742060" y="420029"/>
                  <a:pt x="3802651" y="427397"/>
                  <a:pt x="3860800" y="444500"/>
                </a:cubicBezTo>
                <a:cubicBezTo>
                  <a:pt x="3946858" y="469811"/>
                  <a:pt x="4029429" y="505861"/>
                  <a:pt x="4114800" y="533400"/>
                </a:cubicBezTo>
                <a:cubicBezTo>
                  <a:pt x="4160737" y="548218"/>
                  <a:pt x="4208324" y="557446"/>
                  <a:pt x="4254500" y="571500"/>
                </a:cubicBezTo>
                <a:cubicBezTo>
                  <a:pt x="4305728" y="587091"/>
                  <a:pt x="4354463" y="611451"/>
                  <a:pt x="4406900" y="622300"/>
                </a:cubicBezTo>
                <a:cubicBezTo>
                  <a:pt x="4491723" y="639850"/>
                  <a:pt x="4692149" y="653035"/>
                  <a:pt x="4787900" y="660400"/>
                </a:cubicBezTo>
                <a:lnTo>
                  <a:pt x="6159500" y="647700"/>
                </a:lnTo>
                <a:cubicBezTo>
                  <a:pt x="6244566" y="645706"/>
                  <a:pt x="6328463" y="625284"/>
                  <a:pt x="6413500" y="622300"/>
                </a:cubicBezTo>
                <a:cubicBezTo>
                  <a:pt x="6811279" y="608343"/>
                  <a:pt x="7209428" y="607876"/>
                  <a:pt x="7607300" y="596900"/>
                </a:cubicBezTo>
                <a:cubicBezTo>
                  <a:pt x="7823284" y="590942"/>
                  <a:pt x="8039138" y="580885"/>
                  <a:pt x="8255000" y="571500"/>
                </a:cubicBezTo>
                <a:cubicBezTo>
                  <a:pt x="8331245" y="568185"/>
                  <a:pt x="8407296" y="560222"/>
                  <a:pt x="8483600" y="558800"/>
                </a:cubicBezTo>
                <a:lnTo>
                  <a:pt x="10299700" y="533400"/>
                </a:lnTo>
                <a:lnTo>
                  <a:pt x="11468100" y="558800"/>
                </a:lnTo>
                <a:cubicBezTo>
                  <a:pt x="11493838" y="559588"/>
                  <a:pt x="11520301" y="562167"/>
                  <a:pt x="11544300" y="571500"/>
                </a:cubicBezTo>
                <a:cubicBezTo>
                  <a:pt x="11662914" y="617628"/>
                  <a:pt x="11670910" y="628357"/>
                  <a:pt x="11747500" y="685800"/>
                </a:cubicBezTo>
                <a:cubicBezTo>
                  <a:pt x="11780437" y="817548"/>
                  <a:pt x="11784323" y="803932"/>
                  <a:pt x="11709400" y="1028700"/>
                </a:cubicBezTo>
                <a:cubicBezTo>
                  <a:pt x="11697058" y="1065727"/>
                  <a:pt x="11659830" y="1089067"/>
                  <a:pt x="11633200" y="1117600"/>
                </a:cubicBezTo>
                <a:cubicBezTo>
                  <a:pt x="11601797" y="1151246"/>
                  <a:pt x="11503795" y="1251589"/>
                  <a:pt x="11455400" y="1282700"/>
                </a:cubicBezTo>
                <a:cubicBezTo>
                  <a:pt x="11391919" y="1323509"/>
                  <a:pt x="11232544" y="1384149"/>
                  <a:pt x="11176000" y="1397000"/>
                </a:cubicBezTo>
                <a:cubicBezTo>
                  <a:pt x="11050450" y="1425534"/>
                  <a:pt x="10923198" y="1448575"/>
                  <a:pt x="10795000" y="1460500"/>
                </a:cubicBezTo>
                <a:cubicBezTo>
                  <a:pt x="10558614" y="1482489"/>
                  <a:pt x="10083800" y="1498600"/>
                  <a:pt x="10083800" y="1498600"/>
                </a:cubicBezTo>
                <a:lnTo>
                  <a:pt x="9715500" y="1549400"/>
                </a:lnTo>
                <a:cubicBezTo>
                  <a:pt x="9481750" y="1577450"/>
                  <a:pt x="9416862" y="1576321"/>
                  <a:pt x="9182100" y="1587500"/>
                </a:cubicBezTo>
                <a:cubicBezTo>
                  <a:pt x="8721023" y="1658435"/>
                  <a:pt x="9170779" y="1595271"/>
                  <a:pt x="8178800" y="1651000"/>
                </a:cubicBezTo>
                <a:cubicBezTo>
                  <a:pt x="8081220" y="1656482"/>
                  <a:pt x="7984428" y="1675285"/>
                  <a:pt x="7886700" y="1676400"/>
                </a:cubicBezTo>
                <a:lnTo>
                  <a:pt x="4838700" y="1689100"/>
                </a:lnTo>
                <a:lnTo>
                  <a:pt x="2540000" y="1727200"/>
                </a:lnTo>
                <a:cubicBezTo>
                  <a:pt x="951660" y="1732057"/>
                  <a:pt x="1279630" y="1761183"/>
                  <a:pt x="558800" y="1689100"/>
                </a:cubicBezTo>
                <a:cubicBezTo>
                  <a:pt x="434723" y="1639469"/>
                  <a:pt x="298128" y="1595011"/>
                  <a:pt x="190500" y="1511300"/>
                </a:cubicBezTo>
                <a:cubicBezTo>
                  <a:pt x="166403" y="1492558"/>
                  <a:pt x="156633" y="1460500"/>
                  <a:pt x="139700" y="1435100"/>
                </a:cubicBezTo>
                <a:cubicBezTo>
                  <a:pt x="131233" y="1397000"/>
                  <a:pt x="117633" y="1359687"/>
                  <a:pt x="114300" y="1320800"/>
                </a:cubicBezTo>
                <a:cubicBezTo>
                  <a:pt x="97568" y="1125590"/>
                  <a:pt x="85837" y="928112"/>
                  <a:pt x="139700" y="736600"/>
                </a:cubicBezTo>
                <a:cubicBezTo>
                  <a:pt x="155077" y="681925"/>
                  <a:pt x="215900" y="584200"/>
                  <a:pt x="215900" y="584200"/>
                </a:cubicBezTo>
                <a:cubicBezTo>
                  <a:pt x="235612" y="406788"/>
                  <a:pt x="228600" y="508234"/>
                  <a:pt x="228600" y="279400"/>
                </a:cubicBezTo>
              </a:path>
            </a:pathLst>
          </a:custGeom>
          <a:noFill/>
          <a:ln w="349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17209F2D-0EF9-59EA-3FB5-614B6924E65E}"/>
              </a:ext>
            </a:extLst>
          </p:cNvPr>
          <p:cNvSpPr txBox="1">
            <a:spLocks/>
          </p:cNvSpPr>
          <p:nvPr/>
        </p:nvSpPr>
        <p:spPr>
          <a:xfrm>
            <a:off x="2315308" y="786391"/>
            <a:ext cx="986692" cy="4709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NLP</a:t>
            </a:r>
            <a:endParaRPr lang="ru-RU" sz="3200" b="1" dirty="0">
              <a:solidFill>
                <a:srgbClr val="005E7F"/>
              </a:solidFill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D0D071B3-3B0F-145D-9670-6C1C4DC325A7}"/>
              </a:ext>
            </a:extLst>
          </p:cNvPr>
          <p:cNvSpPr txBox="1">
            <a:spLocks/>
          </p:cNvSpPr>
          <p:nvPr/>
        </p:nvSpPr>
        <p:spPr>
          <a:xfrm>
            <a:off x="6749370" y="786391"/>
            <a:ext cx="986692" cy="4709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CV</a:t>
            </a:r>
            <a:endParaRPr lang="ru-RU" sz="3200" b="1" dirty="0">
              <a:solidFill>
                <a:srgbClr val="005E7F"/>
              </a:solidFill>
              <a:latin typeface="HSE Sans" panose="02000000000000000000" pitchFamily="50" charset="-52"/>
              <a:ea typeface="+mn-ea"/>
              <a:cs typeface="+mn-cs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EBB57511-4B4B-0650-74AB-A9FF79AE6E86}"/>
              </a:ext>
            </a:extLst>
          </p:cNvPr>
          <p:cNvSpPr txBox="1">
            <a:spLocks/>
          </p:cNvSpPr>
          <p:nvPr/>
        </p:nvSpPr>
        <p:spPr>
          <a:xfrm>
            <a:off x="10648270" y="786391"/>
            <a:ext cx="1399568" cy="4709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rgbClr val="005E7F"/>
                </a:solidFill>
                <a:latin typeface="HSE Sans" panose="02000000000000000000" pitchFamily="50" charset="-52"/>
                <a:ea typeface="+mn-ea"/>
                <a:cs typeface="+mn-cs"/>
              </a:rPr>
              <a:t>Audio</a:t>
            </a:r>
            <a:endParaRPr lang="ru-RU" sz="3200" b="1" dirty="0">
              <a:solidFill>
                <a:srgbClr val="005E7F"/>
              </a:solidFill>
              <a:latin typeface="HSE Sans" panose="02000000000000000000" pitchFamily="50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97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0CD598-5303-2EA2-2996-8BCDA44B502D}"/>
              </a:ext>
            </a:extLst>
          </p:cNvPr>
          <p:cNvSpPr/>
          <p:nvPr/>
        </p:nvSpPr>
        <p:spPr>
          <a:xfrm>
            <a:off x="3677920" y="1402080"/>
            <a:ext cx="4937760" cy="4196080"/>
          </a:xfrm>
          <a:prstGeom prst="rect">
            <a:avLst/>
          </a:prstGeom>
          <a:solidFill>
            <a:srgbClr val="005E7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SE Sans" panose="02000000000000000000" pitchFamily="50" charset="-52"/>
              </a:rPr>
              <a:t>Большая формула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9E012-01DB-43C6-E2D3-F57AD90739E8}"/>
              </a:ext>
            </a:extLst>
          </p:cNvPr>
          <p:cNvSpPr txBox="1"/>
          <p:nvPr/>
        </p:nvSpPr>
        <p:spPr>
          <a:xfrm>
            <a:off x="1402149" y="2377440"/>
            <a:ext cx="6174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0.15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0.01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-0.3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3.22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5.9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19.1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30.0</a:t>
            </a: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8BE9F1E7-3E9B-8781-394C-60BCA19883A1}"/>
              </a:ext>
            </a:extLst>
          </p:cNvPr>
          <p:cNvSpPr/>
          <p:nvPr/>
        </p:nvSpPr>
        <p:spPr>
          <a:xfrm>
            <a:off x="2397760" y="3302000"/>
            <a:ext cx="1117600" cy="721360"/>
          </a:xfrm>
          <a:prstGeom prst="rightArrow">
            <a:avLst/>
          </a:prstGeom>
          <a:solidFill>
            <a:srgbClr val="005E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FDAA38A7-8657-B9D9-D652-29C4226C7F89}"/>
              </a:ext>
            </a:extLst>
          </p:cNvPr>
          <p:cNvSpPr/>
          <p:nvPr/>
        </p:nvSpPr>
        <p:spPr>
          <a:xfrm>
            <a:off x="9083040" y="3302000"/>
            <a:ext cx="1117600" cy="721360"/>
          </a:xfrm>
          <a:prstGeom prst="rightArrow">
            <a:avLst/>
          </a:prstGeom>
          <a:solidFill>
            <a:srgbClr val="005E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AB299D-4AA3-7CFD-D605-394836D35779}"/>
              </a:ext>
            </a:extLst>
          </p:cNvPr>
          <p:cNvSpPr txBox="1"/>
          <p:nvPr/>
        </p:nvSpPr>
        <p:spPr>
          <a:xfrm>
            <a:off x="10485120" y="2377440"/>
            <a:ext cx="7425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2,28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2,71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2,11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1,32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2,44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7,25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4,24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2,02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62,48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02B7A-6704-D18C-A1DA-1FC19C60BA59}"/>
              </a:ext>
            </a:extLst>
          </p:cNvPr>
          <p:cNvSpPr txBox="1"/>
          <p:nvPr/>
        </p:nvSpPr>
        <p:spPr>
          <a:xfrm>
            <a:off x="4108547" y="50318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b="1" dirty="0">
                <a:solidFill>
                  <a:srgbClr val="005E7F"/>
                </a:solidFill>
                <a:latin typeface="HSE Sans" panose="02000000000000000000" pitchFamily="50" charset="-52"/>
              </a:rPr>
              <a:t>ИИ на самом деле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B8DFDC-C9C9-C6A4-F080-F820A602681E}"/>
              </a:ext>
            </a:extLst>
          </p:cNvPr>
          <p:cNvSpPr txBox="1"/>
          <p:nvPr/>
        </p:nvSpPr>
        <p:spPr>
          <a:xfrm>
            <a:off x="1554480" y="140208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X</a:t>
            </a:r>
            <a:endParaRPr kumimoji="0" lang="ru-RU" sz="3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C06F5-A03F-DC93-2F2E-A5172BB09DCD}"/>
              </a:ext>
            </a:extLst>
          </p:cNvPr>
          <p:cNvSpPr txBox="1"/>
          <p:nvPr/>
        </p:nvSpPr>
        <p:spPr>
          <a:xfrm>
            <a:off x="10637520" y="1402080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Y</a:t>
            </a:r>
            <a:endParaRPr kumimoji="0" lang="ru-RU" sz="3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76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E73DE3-C7CD-568A-0CE8-A6D6ACF263E0}"/>
              </a:ext>
            </a:extLst>
          </p:cNvPr>
          <p:cNvSpPr txBox="1"/>
          <p:nvPr/>
        </p:nvSpPr>
        <p:spPr>
          <a:xfrm>
            <a:off x="3745420" y="2890391"/>
            <a:ext cx="4373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Пример такой формулы.</a:t>
            </a:r>
          </a:p>
          <a:p>
            <a:pPr algn="ctr"/>
            <a:r>
              <a:rPr lang="ru-RU" sz="2800" b="1" dirty="0">
                <a:solidFill>
                  <a:srgbClr val="005E7F"/>
                </a:solidFill>
                <a:latin typeface="HSE Sans" panose="02000000000000000000" pitchFamily="50" charset="-52"/>
              </a:rPr>
              <a:t>Как зависит вес от роста?</a:t>
            </a:r>
          </a:p>
        </p:txBody>
      </p:sp>
    </p:spTree>
    <p:extLst>
      <p:ext uri="{BB962C8B-B14F-4D97-AF65-F5344CB8AC3E}">
        <p14:creationId xmlns:p14="http://schemas.microsoft.com/office/powerpoint/2010/main" val="8011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34044B13-C347-622C-94D4-8C8C20FAF6B9}"/>
              </a:ext>
            </a:extLst>
          </p:cNvPr>
          <p:cNvGraphicFramePr>
            <a:graphicFrameLocks/>
          </p:cNvGraphicFramePr>
          <p:nvPr/>
        </p:nvGraphicFramePr>
        <p:xfrm>
          <a:off x="421710" y="726511"/>
          <a:ext cx="11348580" cy="5686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D7803C8-D59B-0E1F-B697-1EAAD326FD73}"/>
              </a:ext>
            </a:extLst>
          </p:cNvPr>
          <p:cNvSpPr txBox="1"/>
          <p:nvPr/>
        </p:nvSpPr>
        <p:spPr>
          <a:xfrm>
            <a:off x="215564" y="913565"/>
            <a:ext cx="420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Y</a:t>
            </a:r>
            <a:endParaRPr kumimoji="0" lang="ru-RU" sz="3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01240-A845-4BE6-F2DD-40491A9D71C0}"/>
              </a:ext>
            </a:extLst>
          </p:cNvPr>
          <p:cNvSpPr txBox="1"/>
          <p:nvPr/>
        </p:nvSpPr>
        <p:spPr>
          <a:xfrm>
            <a:off x="10510590" y="5839101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X</a:t>
            </a:r>
            <a:endParaRPr kumimoji="0" lang="ru-RU" sz="3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0439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96F56-7ACF-DD5D-DC1B-50D4B5A6839F}"/>
              </a:ext>
            </a:extLst>
          </p:cNvPr>
          <p:cNvSpPr txBox="1"/>
          <p:nvPr/>
        </p:nvSpPr>
        <p:spPr>
          <a:xfrm>
            <a:off x="736600" y="2866936"/>
            <a:ext cx="6616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Имеется множество объектов (ситуаций) и множество возможных ответов (откликов, реакций). Существует некоторая зависимость между ответами и объектами, но она неизвестна.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DB246-B659-9D9E-A51F-1171F71EF627}"/>
              </a:ext>
            </a:extLst>
          </p:cNvPr>
          <p:cNvSpPr txBox="1"/>
          <p:nvPr/>
        </p:nvSpPr>
        <p:spPr>
          <a:xfrm>
            <a:off x="979615" y="749300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текста в числовом виде</a:t>
            </a:r>
          </a:p>
        </p:txBody>
      </p:sp>
    </p:spTree>
    <p:extLst>
      <p:ext uri="{BB962C8B-B14F-4D97-AF65-F5344CB8AC3E}">
        <p14:creationId xmlns:p14="http://schemas.microsoft.com/office/powerpoint/2010/main" val="24828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996F56-7ACF-DD5D-DC1B-50D4B5A6839F}"/>
              </a:ext>
            </a:extLst>
          </p:cNvPr>
          <p:cNvSpPr txBox="1"/>
          <p:nvPr/>
        </p:nvSpPr>
        <p:spPr>
          <a:xfrm>
            <a:off x="736600" y="2866936"/>
            <a:ext cx="66167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Имеется множество объектов (ситуаций) и множество возможных ответов (откликов, реакций). Существует некоторая зависимость между ответами и объектами, но она неизвестна. 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4824A8D3-128D-F732-DB3D-FC394000B071}"/>
              </a:ext>
            </a:extLst>
          </p:cNvPr>
          <p:cNvGraphicFramePr>
            <a:graphicFrameLocks noGrp="1"/>
          </p:cNvGraphicFramePr>
          <p:nvPr/>
        </p:nvGraphicFramePr>
        <p:xfrm>
          <a:off x="9991725" y="325562"/>
          <a:ext cx="1209675" cy="62068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9675">
                  <a:extLst>
                    <a:ext uri="{9D8B030D-6E8A-4147-A177-3AD203B41FA5}">
                      <a16:colId xmlns:a16="http://schemas.microsoft.com/office/drawing/2014/main" val="644807169"/>
                    </a:ext>
                  </a:extLst>
                </a:gridCol>
              </a:tblGrid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Имеется</a:t>
                      </a:r>
                      <a:endParaRPr lang="ru-RU" sz="1400" b="0" i="0" u="none" strike="noStrike">
                        <a:solidFill>
                          <a:srgbClr val="202122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099161495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множество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69419333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объектов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786242648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(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314632806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ситуаций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07441072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20282825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604267995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множество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783594374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возможных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997518313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ответов 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501160503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(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73713043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откликов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890793399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,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2808352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реакций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994544721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)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73755364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.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4027855098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Существует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906234560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некоторая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371447272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зависимость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957247418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между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4041359779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ответами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904839537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2583447392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объектами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3433547331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,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521019819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но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38961075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она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782912788"/>
                  </a:ext>
                </a:extLst>
              </a:tr>
              <a:tr h="231692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>
                          <a:effectLst/>
                          <a:latin typeface="HSE Sans" panose="02000000000000000000" pitchFamily="50" charset="-52"/>
                        </a:rPr>
                        <a:t>неизвестна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1897284564"/>
                  </a:ext>
                </a:extLst>
              </a:tr>
              <a:tr h="124890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u="none" strike="noStrike" dirty="0">
                          <a:effectLst/>
                          <a:latin typeface="HSE Sans" panose="02000000000000000000" pitchFamily="50" charset="-52"/>
                        </a:rPr>
                        <a:t>.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4307" marR="4307" marT="4307" marB="0" anchor="b"/>
                </a:tc>
                <a:extLst>
                  <a:ext uri="{0D108BD9-81ED-4DB2-BD59-A6C34878D82A}">
                    <a16:rowId xmlns:a16="http://schemas.microsoft.com/office/drawing/2014/main" val="4251916774"/>
                  </a:ext>
                </a:extLst>
              </a:tr>
            </a:tbl>
          </a:graphicData>
        </a:graphic>
      </p:graphicFrame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ED47990B-5C9F-E51F-85FE-4C1F5DE0FE4B}"/>
              </a:ext>
            </a:extLst>
          </p:cNvPr>
          <p:cNvSpPr/>
          <p:nvPr/>
        </p:nvSpPr>
        <p:spPr>
          <a:xfrm>
            <a:off x="7607300" y="3263900"/>
            <a:ext cx="1625600" cy="926475"/>
          </a:xfrm>
          <a:prstGeom prst="rightArrow">
            <a:avLst/>
          </a:prstGeom>
          <a:solidFill>
            <a:srgbClr val="005E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242060-186C-1D21-1B53-DC5A014A2921}"/>
              </a:ext>
            </a:extLst>
          </p:cNvPr>
          <p:cNvSpPr txBox="1"/>
          <p:nvPr/>
        </p:nvSpPr>
        <p:spPr>
          <a:xfrm>
            <a:off x="7607300" y="2682270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«Токены»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247E6-5FFD-AA7A-A701-1B23DECDDA61}"/>
              </a:ext>
            </a:extLst>
          </p:cNvPr>
          <p:cNvSpPr txBox="1"/>
          <p:nvPr/>
        </p:nvSpPr>
        <p:spPr>
          <a:xfrm>
            <a:off x="979615" y="749300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текста в числовом виде</a:t>
            </a:r>
          </a:p>
        </p:txBody>
      </p:sp>
    </p:spTree>
    <p:extLst>
      <p:ext uri="{BB962C8B-B14F-4D97-AF65-F5344CB8AC3E}">
        <p14:creationId xmlns:p14="http://schemas.microsoft.com/office/powerpoint/2010/main" val="3176540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6D24F41A-3F0C-ADE4-1C6E-B9D4AAC0A768}"/>
              </a:ext>
            </a:extLst>
          </p:cNvPr>
          <p:cNvGraphicFramePr>
            <a:graphicFrameLocks noGrp="1"/>
          </p:cNvGraphicFramePr>
          <p:nvPr/>
        </p:nvGraphicFramePr>
        <p:xfrm>
          <a:off x="889000" y="1313190"/>
          <a:ext cx="5156201" cy="5403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1413">
                  <a:extLst>
                    <a:ext uri="{9D8B030D-6E8A-4147-A177-3AD203B41FA5}">
                      <a16:colId xmlns:a16="http://schemas.microsoft.com/office/drawing/2014/main" val="1816609889"/>
                    </a:ext>
                  </a:extLst>
                </a:gridCol>
                <a:gridCol w="1792394">
                  <a:extLst>
                    <a:ext uri="{9D8B030D-6E8A-4147-A177-3AD203B41FA5}">
                      <a16:colId xmlns:a16="http://schemas.microsoft.com/office/drawing/2014/main" val="3970947936"/>
                    </a:ext>
                  </a:extLst>
                </a:gridCol>
                <a:gridCol w="1792394">
                  <a:extLst>
                    <a:ext uri="{9D8B030D-6E8A-4147-A177-3AD203B41FA5}">
                      <a16:colId xmlns:a16="http://schemas.microsoft.com/office/drawing/2014/main" val="2863459977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  <a:latin typeface="HSE Sans" panose="02000000000000000000" pitchFamily="50" charset="-52"/>
                        </a:rPr>
                        <a:t>Токен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>
                          <a:effectLst/>
                          <a:latin typeface="HSE Sans" panose="02000000000000000000" pitchFamily="50" charset="-52"/>
                        </a:rPr>
                        <a:t>Предлож. №1</a:t>
                      </a:r>
                      <a:endParaRPr lang="ru-RU" sz="1500" b="1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 err="1">
                          <a:effectLst/>
                          <a:latin typeface="HSE Sans" panose="02000000000000000000" pitchFamily="50" charset="-52"/>
                        </a:rPr>
                        <a:t>Предлож</a:t>
                      </a:r>
                      <a:r>
                        <a:rPr lang="ru-RU" sz="1500" b="1" u="none" strike="noStrike" dirty="0">
                          <a:effectLst/>
                          <a:latin typeface="HSE Sans" panose="02000000000000000000" pitchFamily="50" charset="-52"/>
                        </a:rPr>
                        <a:t>. №2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36034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(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2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067520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)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2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05815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,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336418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.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27601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возможных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9543380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зависимость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247723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и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291358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Имеется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918864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между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529101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множество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2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967030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неизвестна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58203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некоторая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69177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но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286116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объектами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704840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объектов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897144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она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70264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ответами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406386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ответов 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440622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откликов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439317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реакций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201371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ситуаций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661980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Существует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>
                          <a:effectLst/>
                          <a:latin typeface="HSE Sans" panose="02000000000000000000" pitchFamily="50" charset="-52"/>
                        </a:rPr>
                        <a:t>0</a:t>
                      </a:r>
                      <a:endParaRPr lang="ru-RU" sz="1500" b="0" i="0" u="none" strike="noStrike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  <a:latin typeface="HSE Sans" panose="02000000000000000000" pitchFamily="50" charset="-52"/>
                        </a:rPr>
                        <a:t>1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HSE Sans" panose="02000000000000000000" pitchFamily="50" charset="-52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48592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5A1C77-9308-E31E-5642-5D8FA1162E1B}"/>
              </a:ext>
            </a:extLst>
          </p:cNvPr>
          <p:cNvSpPr txBox="1"/>
          <p:nvPr/>
        </p:nvSpPr>
        <p:spPr>
          <a:xfrm>
            <a:off x="7334926" y="1951672"/>
            <a:ext cx="39680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Таким образом, с помощью </a:t>
            </a:r>
            <a:r>
              <a:rPr kumimoji="0" lang="ru-RU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токенизации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текст может быть представлен в виде массива чисел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Множество уникальных токенов называется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словарем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Токенизированный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SE Sans" panose="02000000000000000000" pitchFamily="50" charset="-52"/>
              </a:rPr>
              <a:t> набор текстовых документов называется </a:t>
            </a:r>
            <a:r>
              <a:rPr kumimoji="0" lang="ru-RU" sz="1800" b="1" i="1" u="none" strike="noStrike" kern="1200" cap="none" spc="0" normalizeH="0" baseline="0" noProof="0" dirty="0">
                <a:ln>
                  <a:noFill/>
                </a:ln>
                <a:solidFill>
                  <a:srgbClr val="005E7F"/>
                </a:solidFill>
                <a:effectLst/>
                <a:uLnTx/>
                <a:uFillTx/>
                <a:latin typeface="HSE Sans" panose="02000000000000000000" pitchFamily="50" charset="-52"/>
              </a:rPr>
              <a:t>корпусом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SE Sans" panose="02000000000000000000" pitchFamily="50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DE9C1-B8F5-4A1E-D84C-8F056BB709B5}"/>
              </a:ext>
            </a:extLst>
          </p:cNvPr>
          <p:cNvSpPr txBox="1"/>
          <p:nvPr/>
        </p:nvSpPr>
        <p:spPr>
          <a:xfrm>
            <a:off x="979615" y="749300"/>
            <a:ext cx="56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5E7F"/>
                </a:solidFill>
                <a:latin typeface="HSE Sans" panose="02000000000000000000" pitchFamily="50" charset="-52"/>
              </a:rPr>
              <a:t>Представление текста в числовом виде</a:t>
            </a:r>
          </a:p>
        </p:txBody>
      </p:sp>
    </p:spTree>
    <p:extLst>
      <p:ext uri="{BB962C8B-B14F-4D97-AF65-F5344CB8AC3E}">
        <p14:creationId xmlns:p14="http://schemas.microsoft.com/office/powerpoint/2010/main" val="1223637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rzrqw4uEW0r_gW98L4B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K0CwDrxZEWXr370rvq.cA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Тема Offic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0BA70"/>
      </a:accent1>
      <a:accent2>
        <a:srgbClr val="2DC2A7"/>
      </a:accent2>
      <a:accent3>
        <a:srgbClr val="1D6964"/>
      </a:accent3>
      <a:accent4>
        <a:srgbClr val="1DA099"/>
      </a:accent4>
      <a:accent5>
        <a:srgbClr val="208468"/>
      </a:accent5>
      <a:accent6>
        <a:srgbClr val="0F7E8A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949</Words>
  <Application>Microsoft Office PowerPoint</Application>
  <PresentationFormat>Широкоэкранный</PresentationFormat>
  <Paragraphs>308</Paragraphs>
  <Slides>31</Slides>
  <Notes>23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49" baseType="lpstr">
      <vt:lpstr>Arial</vt:lpstr>
      <vt:lpstr>Calibri</vt:lpstr>
      <vt:lpstr>HSE Sans</vt:lpstr>
      <vt:lpstr>SB Sans Display Light</vt:lpstr>
      <vt:lpstr>SB Sans Display Regular</vt:lpstr>
      <vt:lpstr>SB Sans Text</vt:lpstr>
      <vt:lpstr>Wingdings</vt:lpstr>
      <vt:lpstr>YS Text</vt:lpstr>
      <vt:lpstr>Custom Design</vt:lpstr>
      <vt:lpstr>1_Custom Design</vt:lpstr>
      <vt:lpstr>2_Custom Design</vt:lpstr>
      <vt:lpstr>3_Custom Design</vt:lpstr>
      <vt:lpstr>4_Custom Design</vt:lpstr>
      <vt:lpstr>6_Custom Design</vt:lpstr>
      <vt:lpstr>2_Тема Office</vt:lpstr>
      <vt:lpstr>3_Тема Office</vt:lpstr>
      <vt:lpstr>1_Тема Office</vt:lpstr>
      <vt:lpstr>think-cell Slide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Уже это может быть полезно</vt:lpstr>
      <vt:lpstr>Презентация PowerPoint</vt:lpstr>
      <vt:lpstr>Презентация PowerPoint</vt:lpstr>
      <vt:lpstr>Презентация PowerPoint</vt:lpstr>
      <vt:lpstr>Робот-психотерапевт ELIZA (70-е)</vt:lpstr>
      <vt:lpstr>Презентация PowerPoint</vt:lpstr>
      <vt:lpstr> Как создаются большие языковые модели? </vt:lpstr>
      <vt:lpstr> Какие модели есть в распоряжении?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анализ данных</dc:title>
  <dc:creator>Evgeny Sokolov</dc:creator>
  <cp:lastModifiedBy>Паршаков Петр Андреевич</cp:lastModifiedBy>
  <cp:revision>313</cp:revision>
  <cp:lastPrinted>2016-01-18T22:45:54Z</cp:lastPrinted>
  <dcterms:created xsi:type="dcterms:W3CDTF">2016-01-10T22:08:56Z</dcterms:created>
  <dcterms:modified xsi:type="dcterms:W3CDTF">2025-10-08T04:41:30Z</dcterms:modified>
</cp:coreProperties>
</file>